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5"/>
  </p:notesMasterIdLst>
  <p:sldIdLst>
    <p:sldId id="267" r:id="rId5"/>
    <p:sldId id="268" r:id="rId6"/>
    <p:sldId id="271" r:id="rId7"/>
    <p:sldId id="272" r:id="rId8"/>
    <p:sldId id="274" r:id="rId9"/>
    <p:sldId id="275" r:id="rId10"/>
    <p:sldId id="276" r:id="rId11"/>
    <p:sldId id="297" r:id="rId12"/>
    <p:sldId id="298" r:id="rId13"/>
    <p:sldId id="277" r:id="rId14"/>
    <p:sldId id="278" r:id="rId15"/>
    <p:sldId id="301"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3" r:id="rId29"/>
    <p:sldId id="291" r:id="rId30"/>
    <p:sldId id="294" r:id="rId31"/>
    <p:sldId id="295" r:id="rId32"/>
    <p:sldId id="299"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5" d="100"/>
          <a:sy n="85" d="100"/>
        </p:scale>
        <p:origin x="96"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0533-A760-432F-87BD-515264C2976F}" type="datetimeFigureOut">
              <a:rPr lang="en-US" smtClean="0"/>
              <a:pPr/>
              <a:t>11/26/2019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46F2B-1084-40BA-9F0A-B1F6847335C5}" type="slidenum">
              <a:rPr lang="en-US" smtClean="0"/>
              <a:pPr/>
              <a:t>‹#›</a:t>
            </a:fld>
            <a:endParaRPr lang="en-US" dirty="0"/>
          </a:p>
        </p:txBody>
      </p:sp>
    </p:spTree>
    <p:extLst>
      <p:ext uri="{BB962C8B-B14F-4D97-AF65-F5344CB8AC3E}">
        <p14:creationId xmlns:p14="http://schemas.microsoft.com/office/powerpoint/2010/main" val="381207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46F2B-1084-40BA-9F0A-B1F6847335C5}" type="slidenum">
              <a:rPr lang="en-US" smtClean="0"/>
              <a:pPr/>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B46F2B-1084-40BA-9F0A-B1F6847335C5}" type="slidenum">
              <a:rPr lang="en-US" smtClean="0"/>
              <a:pPr/>
              <a:t>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6151575-80D8-48FB-9A8A-701E108B0054}" type="datetime1">
              <a:rPr lang="en-US" smtClean="0"/>
              <a:t>11/26/2019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CFA754-94D9-4ED1-9F7D-C42AB990E337}" type="datetime1">
              <a:rPr lang="en-US" smtClean="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3DB032-7A96-48A0-9CF0-A3BF5DB7EF84}" type="datetime1">
              <a:rPr lang="en-US" smtClean="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2AC7EB-EB96-42BA-8C37-41EFE0A98A9D}" type="datetime1">
              <a:rPr lang="en-US" smtClean="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2365E71-89CD-47C7-87EA-50DD6E3F439A}" type="datetime1">
              <a:rPr lang="en-US" smtClean="0"/>
              <a:t>11/26/2019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p:cNvGrpSpPr/>
          <p:nvPr/>
        </p:nvGrpSpPr>
        <p:grpSpPr>
          <a:xfrm>
            <a:off x="0" y="0"/>
            <a:ext cx="2814638" cy="6858000"/>
            <a:chOff x="0" y="0"/>
            <a:chExt cx="2814638" cy="6858000"/>
          </a:xfrm>
        </p:grpSpPr>
        <p:sp>
          <p:nvSpPr>
            <p:cNvPr id="11" name="Freeform 6"/>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7BF5E-AD9B-49D9-B39A-AB0DA6253026}" type="datetime1">
              <a:rPr lang="en-US" smtClean="0"/>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55EB5-8782-488C-A21E-81A1A28E9899}" type="datetime1">
              <a:rPr lang="en-US" smtClean="0"/>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AFC946-129D-4EAB-809B-C56104892C7B}" type="datetime1">
              <a:rPr lang="en-US" smtClean="0"/>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7A656-A367-490A-B504-496784A01057}" type="datetime1">
              <a:rPr lang="en-US" smtClean="0"/>
              <a:t>11/26/2019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5DDC0ADE-8B95-425F-A39D-C8905CA79903}" type="datetime1">
              <a:rPr lang="en-US" smtClean="0"/>
              <a:t>11/26/2019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pPr/>
              <a:t>‹#›</a:t>
            </a:fld>
            <a:endParaRPr lang="en-US" dirty="0"/>
          </a:p>
        </p:txBody>
      </p:sp>
      <p:sp>
        <p:nvSpPr>
          <p:cNvPr id="8" name="Rectangle 7"/>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CC670690-6686-4745-A579-D5974635B284}" type="datetime1">
              <a:rPr lang="en-US" smtClean="0"/>
              <a:t>11/26/2019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871ADF-A506-47FB-8EF1-03CDB8CF5DB5}" type="datetime1">
              <a:rPr lang="en-US" smtClean="0"/>
              <a:t>11/26/2019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A1A43-B750-4259-AA02-68777493B108}"/>
              </a:ext>
            </a:extLst>
          </p:cNvPr>
          <p:cNvSpPr>
            <a:spLocks noGrp="1"/>
          </p:cNvSpPr>
          <p:nvPr>
            <p:ph type="ctrTitle"/>
          </p:nvPr>
        </p:nvSpPr>
        <p:spPr>
          <a:xfrm>
            <a:off x="-203200" y="1671379"/>
            <a:ext cx="7137779" cy="1277486"/>
          </a:xfrm>
        </p:spPr>
        <p:txBody>
          <a:bodyPr>
            <a:normAutofit/>
          </a:bodyPr>
          <a:lstStyle/>
          <a:p>
            <a:r>
              <a:rPr lang="en-US" sz="6000" dirty="0" err="1">
                <a:solidFill>
                  <a:srgbClr val="002060"/>
                </a:solidFill>
                <a:latin typeface="Constantia" pitchFamily="18" charset="0"/>
              </a:rPr>
              <a:t>WoodStreet</a:t>
            </a:r>
            <a:endParaRPr lang="en-US" sz="6000" dirty="0">
              <a:solidFill>
                <a:srgbClr val="002060"/>
              </a:solidFill>
              <a:latin typeface="Constantia" pitchFamily="18" charset="0"/>
            </a:endParaRPr>
          </a:p>
        </p:txBody>
      </p:sp>
      <p:sp>
        <p:nvSpPr>
          <p:cNvPr id="19" name="Freeform: Shape 18">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Subtitle 2">
            <a:extLst>
              <a:ext uri="{FF2B5EF4-FFF2-40B4-BE49-F238E27FC236}">
                <a16:creationId xmlns:a16="http://schemas.microsoft.com/office/drawing/2014/main" id="{01F61DBF-2C3F-4F06-BAE0-5C6A7317D5C9}"/>
              </a:ext>
            </a:extLst>
          </p:cNvPr>
          <p:cNvSpPr txBox="1">
            <a:spLocks/>
          </p:cNvSpPr>
          <p:nvPr/>
        </p:nvSpPr>
        <p:spPr>
          <a:xfrm>
            <a:off x="605058" y="4391564"/>
            <a:ext cx="5877385" cy="841803"/>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100000"/>
              </a:lnSpc>
              <a:spcBef>
                <a:spcPts val="700"/>
              </a:spcBef>
              <a:spcAft>
                <a:spcPts val="0"/>
              </a:spcAft>
              <a:buClr>
                <a:schemeClr val="tx2"/>
              </a:buClr>
              <a:buSzTx/>
              <a:buFont typeface="Arial" panose="020B0604020202020204" pitchFamily="34" charset="0"/>
              <a:buNone/>
              <a:tabLst/>
              <a:defRPr/>
            </a:pPr>
            <a:endParaRPr lang="en-US" dirty="0"/>
          </a:p>
        </p:txBody>
      </p:sp>
      <p:sp>
        <p:nvSpPr>
          <p:cNvPr id="12" name="TextBox 11"/>
          <p:cNvSpPr txBox="1"/>
          <p:nvPr/>
        </p:nvSpPr>
        <p:spPr>
          <a:xfrm>
            <a:off x="2076450" y="4057650"/>
            <a:ext cx="3467100" cy="2062103"/>
          </a:xfrm>
          <a:prstGeom prst="rect">
            <a:avLst/>
          </a:prstGeom>
          <a:noFill/>
        </p:spPr>
        <p:txBody>
          <a:bodyPr wrap="square" rtlCol="0">
            <a:spAutoFit/>
          </a:bodyPr>
          <a:lstStyle/>
          <a:p>
            <a:pPr algn="ctr"/>
            <a:endParaRPr lang="en-US" sz="2800" dirty="0">
              <a:solidFill>
                <a:srgbClr val="002060"/>
              </a:solidFill>
            </a:endParaRPr>
          </a:p>
          <a:p>
            <a:pPr algn="ctr"/>
            <a:endParaRPr lang="en-US" sz="2800" dirty="0">
              <a:solidFill>
                <a:srgbClr val="FFFFFF"/>
              </a:solidFill>
            </a:endParaRPr>
          </a:p>
          <a:p>
            <a:pPr>
              <a:buFont typeface="Arial" pitchFamily="34" charset="0"/>
              <a:buChar char="•"/>
            </a:pPr>
            <a:r>
              <a:rPr lang="en-US" sz="2400" dirty="0" err="1">
                <a:solidFill>
                  <a:srgbClr val="FFFFFF"/>
                </a:solidFill>
              </a:rPr>
              <a:t>Mehmud</a:t>
            </a:r>
            <a:r>
              <a:rPr lang="en-US" sz="2400" dirty="0">
                <a:solidFill>
                  <a:srgbClr val="FFFFFF"/>
                </a:solidFill>
              </a:rPr>
              <a:t> </a:t>
            </a:r>
            <a:r>
              <a:rPr lang="en-US" sz="2400" dirty="0" err="1">
                <a:solidFill>
                  <a:srgbClr val="FFFFFF"/>
                </a:solidFill>
              </a:rPr>
              <a:t>Malek</a:t>
            </a:r>
            <a:r>
              <a:rPr lang="en-US" sz="2400" dirty="0">
                <a:solidFill>
                  <a:srgbClr val="FFFFFF"/>
                </a:solidFill>
              </a:rPr>
              <a:t> </a:t>
            </a:r>
          </a:p>
          <a:p>
            <a:pPr>
              <a:buFont typeface="Arial" pitchFamily="34" charset="0"/>
              <a:buChar char="•"/>
            </a:pPr>
            <a:r>
              <a:rPr lang="en-US" sz="2400" dirty="0" err="1">
                <a:solidFill>
                  <a:srgbClr val="FFFFFF"/>
                </a:solidFill>
              </a:rPr>
              <a:t>Hasnain</a:t>
            </a:r>
            <a:r>
              <a:rPr lang="en-US" sz="2400" dirty="0">
                <a:solidFill>
                  <a:srgbClr val="FFFFFF"/>
                </a:solidFill>
              </a:rPr>
              <a:t> </a:t>
            </a:r>
            <a:r>
              <a:rPr lang="en-US" sz="2400" dirty="0" err="1">
                <a:solidFill>
                  <a:srgbClr val="FFFFFF"/>
                </a:solidFill>
              </a:rPr>
              <a:t>Quraishi</a:t>
            </a:r>
            <a:endParaRPr lang="en-US" sz="2400" dirty="0">
              <a:solidFill>
                <a:srgbClr val="FFFFFF"/>
              </a:solidFill>
            </a:endParaRPr>
          </a:p>
          <a:p>
            <a:pPr>
              <a:buFont typeface="Arial" pitchFamily="34" charset="0"/>
              <a:buChar char="•"/>
            </a:pPr>
            <a:r>
              <a:rPr lang="en-US" sz="2400" dirty="0" err="1">
                <a:solidFill>
                  <a:srgbClr val="FFFFFF"/>
                </a:solidFill>
              </a:rPr>
              <a:t>Naim</a:t>
            </a:r>
            <a:r>
              <a:rPr lang="en-US" sz="2400" dirty="0">
                <a:solidFill>
                  <a:srgbClr val="FFFFFF"/>
                </a:solidFill>
              </a:rPr>
              <a:t> </a:t>
            </a:r>
            <a:r>
              <a:rPr lang="en-US" sz="2400" dirty="0" err="1">
                <a:solidFill>
                  <a:srgbClr val="FFFFFF"/>
                </a:solidFill>
              </a:rPr>
              <a:t>Rangrej</a:t>
            </a:r>
            <a:r>
              <a:rPr lang="en-US" sz="2400" dirty="0">
                <a:solidFill>
                  <a:srgbClr val="FFFFFF"/>
                </a:solidFill>
              </a:rPr>
              <a:t> </a:t>
            </a:r>
          </a:p>
        </p:txBody>
      </p:sp>
      <p:sp>
        <p:nvSpPr>
          <p:cNvPr id="14" name="Rectangle 13"/>
          <p:cNvSpPr/>
          <p:nvPr/>
        </p:nvSpPr>
        <p:spPr>
          <a:xfrm>
            <a:off x="2120150" y="4171434"/>
            <a:ext cx="2103140" cy="553998"/>
          </a:xfrm>
          <a:prstGeom prst="rect">
            <a:avLst/>
          </a:prstGeom>
        </p:spPr>
        <p:txBody>
          <a:bodyPr wrap="none">
            <a:spAutoFit/>
          </a:bodyPr>
          <a:lstStyle/>
          <a:p>
            <a:pPr algn="ctr"/>
            <a:r>
              <a:rPr lang="en-US" sz="3000" b="1" dirty="0">
                <a:solidFill>
                  <a:srgbClr val="002060"/>
                </a:solidFill>
              </a:rPr>
              <a:t>Created By :</a:t>
            </a:r>
            <a:endParaRPr lang="en-US" sz="3000" b="1" dirty="0"/>
          </a:p>
        </p:txBody>
      </p:sp>
      <p:pic>
        <p:nvPicPr>
          <p:cNvPr id="9" name="Picture 8" descr="kirill-9uH-hM0VwPg-unsplash.jpg"/>
          <p:cNvPicPr>
            <a:picLocks noChangeAspect="1"/>
          </p:cNvPicPr>
          <p:nvPr/>
        </p:nvPicPr>
        <p:blipFill>
          <a:blip r:embed="rId2"/>
          <a:stretch>
            <a:fillRect/>
          </a:stretch>
        </p:blipFill>
        <p:spPr>
          <a:xfrm>
            <a:off x="6864262" y="25400"/>
            <a:ext cx="5327738" cy="6858000"/>
          </a:xfrm>
          <a:prstGeom prst="rect">
            <a:avLst/>
          </a:prstGeom>
          <a:ln>
            <a:noFill/>
          </a:ln>
          <a:effectLst>
            <a:softEdge rad="112500"/>
          </a:effectLst>
        </p:spPr>
      </p:pic>
      <p:sp>
        <p:nvSpPr>
          <p:cNvPr id="15" name="Subtitle 2">
            <a:extLst>
              <a:ext uri="{FF2B5EF4-FFF2-40B4-BE49-F238E27FC236}">
                <a16:creationId xmlns:a16="http://schemas.microsoft.com/office/drawing/2014/main" id="{01F61DBF-2C3F-4F06-BAE0-5C6A7317D5C9}"/>
              </a:ext>
            </a:extLst>
          </p:cNvPr>
          <p:cNvSpPr txBox="1">
            <a:spLocks/>
          </p:cNvSpPr>
          <p:nvPr/>
        </p:nvSpPr>
        <p:spPr>
          <a:xfrm>
            <a:off x="411714" y="2901968"/>
            <a:ext cx="5877385" cy="841803"/>
          </a:xfrm>
          <a:prstGeom prst="rect">
            <a:avLst/>
          </a:prstGeom>
        </p:spPr>
        <p:txBody>
          <a:bodyPr vert="horz" lIns="91440" tIns="45720" rIns="91440" bIns="45720" rtlCol="0" anchor="t">
            <a:normAutofit/>
          </a:bodyPr>
          <a:lstStyle/>
          <a:p>
            <a:pPr marL="0" marR="0" lvl="0" indent="0" algn="ctr" defTabSz="914400" rtl="0" eaLnBrk="1" fontAlgn="auto" latinLnBrk="0" hangingPunct="1">
              <a:lnSpc>
                <a:spcPct val="100000"/>
              </a:lnSpc>
              <a:spcBef>
                <a:spcPts val="700"/>
              </a:spcBef>
              <a:spcAft>
                <a:spcPts val="0"/>
              </a:spcAft>
              <a:buClr>
                <a:schemeClr val="tx2"/>
              </a:buClr>
              <a:buSzTx/>
              <a:buFont typeface="Arial" panose="020B0604020202020204" pitchFamily="34" charset="0"/>
              <a:buNone/>
              <a:tabLst/>
              <a:defRPr/>
            </a:pPr>
            <a:r>
              <a:rPr kumimoji="0" lang="en-US" sz="2000" b="1" i="0" u="none" strike="noStrike" kern="1200" cap="all" spc="400" normalizeH="0" baseline="0" noProof="0" dirty="0">
                <a:ln>
                  <a:noFill/>
                </a:ln>
                <a:solidFill>
                  <a:schemeClr val="bg2"/>
                </a:solidFill>
                <a:effectLst/>
                <a:uLnTx/>
                <a:uFillTx/>
                <a:latin typeface="+mn-lt"/>
                <a:ea typeface="+mn-ea"/>
                <a:cs typeface="+mn-cs"/>
              </a:rPr>
              <a:t>Furniture shopping using </a:t>
            </a:r>
          </a:p>
          <a:p>
            <a:pPr marL="0" marR="0" lvl="0" indent="0" algn="ctr" defTabSz="914400" rtl="0" eaLnBrk="1" fontAlgn="auto" latinLnBrk="0" hangingPunct="1">
              <a:lnSpc>
                <a:spcPct val="100000"/>
              </a:lnSpc>
              <a:spcBef>
                <a:spcPts val="700"/>
              </a:spcBef>
              <a:spcAft>
                <a:spcPts val="0"/>
              </a:spcAft>
              <a:buClr>
                <a:schemeClr val="tx2"/>
              </a:buClr>
              <a:buSzTx/>
              <a:buFont typeface="Arial" panose="020B0604020202020204" pitchFamily="34" charset="0"/>
              <a:buNone/>
              <a:tabLst/>
              <a:defRPr/>
            </a:pPr>
            <a:r>
              <a:rPr kumimoji="0" lang="en-US" sz="2000" b="1" i="0" u="none" strike="noStrike" kern="1200" cap="all" spc="400" normalizeH="0" baseline="0" noProof="0" dirty="0">
                <a:ln>
                  <a:noFill/>
                </a:ln>
                <a:solidFill>
                  <a:schemeClr val="bg2"/>
                </a:solidFill>
                <a:effectLst/>
                <a:uLnTx/>
                <a:uFillTx/>
                <a:latin typeface="+mn-lt"/>
                <a:ea typeface="+mn-ea"/>
                <a:cs typeface="+mn-cs"/>
              </a:rPr>
              <a:t>Augmented reality</a:t>
            </a:r>
          </a:p>
        </p:txBody>
      </p:sp>
      <p:sp>
        <p:nvSpPr>
          <p:cNvPr id="10" name="Slide Number Placeholder 9"/>
          <p:cNvSpPr>
            <a:spLocks noGrp="1"/>
          </p:cNvSpPr>
          <p:nvPr>
            <p:ph type="sldNum" sz="quarter" idx="12"/>
          </p:nvPr>
        </p:nvSpPr>
        <p:spPr/>
        <p:txBody>
          <a:bodyPr/>
          <a:lstStyle/>
          <a:p>
            <a:fld id="{71766878-3199-4EAB-94E7-2D6D11070E14}" type="slidenum">
              <a:rPr lang="en-US" smtClean="0"/>
              <a:pPr/>
              <a:t>1</a:t>
            </a:fld>
            <a:endParaRPr lang="en-US" dirty="0"/>
          </a:p>
        </p:txBody>
      </p:sp>
    </p:spTree>
    <p:extLst>
      <p:ext uri="{BB962C8B-B14F-4D97-AF65-F5344CB8AC3E}">
        <p14:creationId xmlns:p14="http://schemas.microsoft.com/office/powerpoint/2010/main" val="2718279361"/>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726" y="0"/>
            <a:ext cx="11915274" cy="6858000"/>
          </a:xfrm>
        </p:spPr>
        <p:txBody>
          <a:bodyPr/>
          <a:lstStyle/>
          <a:p>
            <a:r>
              <a:rPr lang="en-US" sz="5000" dirty="0"/>
              <a:t>UML</a:t>
            </a:r>
            <a:br>
              <a:rPr lang="en-US" sz="5000" dirty="0"/>
            </a:br>
            <a:r>
              <a:rPr lang="en-US" sz="5000" dirty="0"/>
              <a:t> Diagrams</a:t>
            </a:r>
          </a:p>
        </p:txBody>
      </p:sp>
      <p:sp>
        <p:nvSpPr>
          <p:cNvPr id="3" name="Subtitle 2"/>
          <p:cNvSpPr>
            <a:spLocks noGrp="1"/>
          </p:cNvSpPr>
          <p:nvPr>
            <p:ph type="subTitle" idx="1"/>
          </p:nvPr>
        </p:nvSpPr>
        <p:spPr/>
        <p:txBody>
          <a:bodyPr/>
          <a:lstStyle/>
          <a:p>
            <a:r>
              <a:rPr lang="en-US" sz="3000" dirty="0" err="1"/>
              <a:t>WoodStreet</a:t>
            </a:r>
            <a:endParaRPr lang="en-US" sz="3000"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7971" y="628134"/>
            <a:ext cx="3135429" cy="446276"/>
          </a:xfrm>
          <a:prstGeom prst="rect">
            <a:avLst/>
          </a:prstGeom>
        </p:spPr>
        <p:txBody>
          <a:bodyPr wrap="square">
            <a:spAutoFit/>
          </a:bodyPr>
          <a:lstStyle/>
          <a:p>
            <a:r>
              <a:rPr lang="en-IN" sz="2300" b="1" dirty="0">
                <a:solidFill>
                  <a:srgbClr val="00B0F0"/>
                </a:solidFill>
              </a:rPr>
              <a:t>Use case Diagram :-</a:t>
            </a:r>
            <a:endParaRPr lang="en-US" sz="2300" b="1" dirty="0">
              <a:solidFill>
                <a:srgbClr val="00B0F0"/>
              </a:solidFill>
            </a:endParaRPr>
          </a:p>
        </p:txBody>
      </p:sp>
      <p:sp>
        <p:nvSpPr>
          <p:cNvPr id="5" name="Slide Number Placeholder 4"/>
          <p:cNvSpPr>
            <a:spLocks noGrp="1"/>
          </p:cNvSpPr>
          <p:nvPr>
            <p:ph type="sldNum" sz="quarter" idx="12"/>
          </p:nvPr>
        </p:nvSpPr>
        <p:spPr/>
        <p:txBody>
          <a:bodyPr/>
          <a:lstStyle/>
          <a:p>
            <a:fld id="{71766878-3199-4EAB-94E7-2D6D11070E14}" type="slidenum">
              <a:rPr lang="en-US" smtClean="0"/>
              <a:pPr/>
              <a:t>11</a:t>
            </a:fld>
            <a:endParaRPr lang="en-US" dirty="0"/>
          </a:p>
        </p:txBody>
      </p:sp>
      <p:pic>
        <p:nvPicPr>
          <p:cNvPr id="2" name="Picture 1">
            <a:extLst>
              <a:ext uri="{FF2B5EF4-FFF2-40B4-BE49-F238E27FC236}">
                <a16:creationId xmlns:a16="http://schemas.microsoft.com/office/drawing/2014/main" id="{1C264D5E-6B37-4ECF-B518-8D9F4E7D2D97}"/>
              </a:ext>
            </a:extLst>
          </p:cNvPr>
          <p:cNvPicPr>
            <a:picLocks noChangeAspect="1"/>
          </p:cNvPicPr>
          <p:nvPr/>
        </p:nvPicPr>
        <p:blipFill>
          <a:blip r:embed="rId2"/>
          <a:stretch>
            <a:fillRect/>
          </a:stretch>
        </p:blipFill>
        <p:spPr>
          <a:xfrm>
            <a:off x="2394527" y="0"/>
            <a:ext cx="7402945"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54857" y="551934"/>
            <a:ext cx="2448042" cy="446276"/>
          </a:xfrm>
          <a:prstGeom prst="rect">
            <a:avLst/>
          </a:prstGeom>
        </p:spPr>
        <p:txBody>
          <a:bodyPr wrap="none">
            <a:spAutoFit/>
          </a:bodyPr>
          <a:lstStyle/>
          <a:p>
            <a:r>
              <a:rPr lang="en-IN" sz="2300" b="1" dirty="0">
                <a:solidFill>
                  <a:srgbClr val="00B0F0"/>
                </a:solidFill>
              </a:rPr>
              <a:t>Activity Diagram :-</a:t>
            </a:r>
            <a:endParaRPr lang="en-US" sz="2300" b="1" dirty="0">
              <a:solidFill>
                <a:srgbClr val="00B0F0"/>
              </a:solidFill>
            </a:endParaRPr>
          </a:p>
        </p:txBody>
      </p:sp>
      <p:sp>
        <p:nvSpPr>
          <p:cNvPr id="5" name="Slide Number Placeholder 4"/>
          <p:cNvSpPr>
            <a:spLocks noGrp="1"/>
          </p:cNvSpPr>
          <p:nvPr>
            <p:ph type="sldNum" sz="quarter" idx="12"/>
          </p:nvPr>
        </p:nvSpPr>
        <p:spPr/>
        <p:txBody>
          <a:bodyPr/>
          <a:lstStyle/>
          <a:p>
            <a:fld id="{71766878-3199-4EAB-94E7-2D6D11070E14}" type="slidenum">
              <a:rPr lang="en-US" smtClean="0"/>
              <a:pPr/>
              <a:t>12</a:t>
            </a:fld>
            <a:endParaRPr lang="en-US" dirty="0"/>
          </a:p>
        </p:txBody>
      </p:sp>
      <p:pic>
        <p:nvPicPr>
          <p:cNvPr id="6" name="Picture 5">
            <a:extLst>
              <a:ext uri="{FF2B5EF4-FFF2-40B4-BE49-F238E27FC236}">
                <a16:creationId xmlns:a16="http://schemas.microsoft.com/office/drawing/2014/main" id="{A38400A5-71A1-4DC3-8D02-29D77945FB3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78014" y="1251550"/>
            <a:ext cx="7994015" cy="51225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846156-4DF8-4DC0-BE89-56DB29ACABC9}"/>
              </a:ext>
            </a:extLst>
          </p:cNvPr>
          <p:cNvPicPr>
            <a:picLocks noChangeAspect="1"/>
          </p:cNvPicPr>
          <p:nvPr/>
        </p:nvPicPr>
        <p:blipFill>
          <a:blip r:embed="rId2"/>
          <a:stretch>
            <a:fillRect/>
          </a:stretch>
        </p:blipFill>
        <p:spPr>
          <a:xfrm>
            <a:off x="3377308" y="371294"/>
            <a:ext cx="7559695" cy="6486706"/>
          </a:xfrm>
          <a:prstGeom prst="rect">
            <a:avLst/>
          </a:prstGeom>
        </p:spPr>
      </p:pic>
      <p:sp>
        <p:nvSpPr>
          <p:cNvPr id="3" name="Rectangle 2"/>
          <p:cNvSpPr/>
          <p:nvPr/>
        </p:nvSpPr>
        <p:spPr>
          <a:xfrm>
            <a:off x="1097588" y="481379"/>
            <a:ext cx="2125838" cy="446276"/>
          </a:xfrm>
          <a:prstGeom prst="rect">
            <a:avLst/>
          </a:prstGeom>
        </p:spPr>
        <p:txBody>
          <a:bodyPr wrap="none">
            <a:spAutoFit/>
          </a:bodyPr>
          <a:lstStyle/>
          <a:p>
            <a:r>
              <a:rPr lang="en-IN" sz="2300" b="1" dirty="0">
                <a:solidFill>
                  <a:srgbClr val="00B0F0"/>
                </a:solidFill>
              </a:rPr>
              <a:t>Class Diagram :-</a:t>
            </a:r>
            <a:endParaRPr lang="en-US" sz="2300" b="1" dirty="0">
              <a:solidFill>
                <a:srgbClr val="00B0F0"/>
              </a:solidFill>
            </a:endParaRPr>
          </a:p>
        </p:txBody>
      </p:sp>
      <p:sp>
        <p:nvSpPr>
          <p:cNvPr id="4" name="Slide Number Placeholder 3"/>
          <p:cNvSpPr>
            <a:spLocks noGrp="1"/>
          </p:cNvSpPr>
          <p:nvPr>
            <p:ph type="sldNum" sz="quarter" idx="12"/>
          </p:nvPr>
        </p:nvSpPr>
        <p:spPr/>
        <p:txBody>
          <a:bodyPr/>
          <a:lstStyle/>
          <a:p>
            <a:fld id="{71766878-3199-4EAB-94E7-2D6D11070E14}"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3476" y="678934"/>
            <a:ext cx="1450975" cy="800219"/>
          </a:xfrm>
          <a:prstGeom prst="rect">
            <a:avLst/>
          </a:prstGeom>
        </p:spPr>
        <p:txBody>
          <a:bodyPr wrap="none">
            <a:spAutoFit/>
          </a:bodyPr>
          <a:lstStyle/>
          <a:p>
            <a:r>
              <a:rPr lang="en-IN" sz="2300" b="1" dirty="0">
                <a:solidFill>
                  <a:srgbClr val="00B0F0"/>
                </a:solidFill>
              </a:rPr>
              <a:t>Sequence</a:t>
            </a:r>
          </a:p>
          <a:p>
            <a:r>
              <a:rPr lang="en-IN" sz="2300" b="1" dirty="0">
                <a:solidFill>
                  <a:srgbClr val="00B0F0"/>
                </a:solidFill>
              </a:rPr>
              <a:t>Diagram :-</a:t>
            </a:r>
            <a:endParaRPr lang="en-US" sz="2300" b="1" dirty="0">
              <a:solidFill>
                <a:srgbClr val="00B0F0"/>
              </a:solidFill>
            </a:endParaRPr>
          </a:p>
        </p:txBody>
      </p:sp>
      <p:sp>
        <p:nvSpPr>
          <p:cNvPr id="4" name="Slide Number Placeholder 3"/>
          <p:cNvSpPr>
            <a:spLocks noGrp="1"/>
          </p:cNvSpPr>
          <p:nvPr>
            <p:ph type="sldNum" sz="quarter" idx="12"/>
          </p:nvPr>
        </p:nvSpPr>
        <p:spPr/>
        <p:txBody>
          <a:bodyPr/>
          <a:lstStyle/>
          <a:p>
            <a:fld id="{71766878-3199-4EAB-94E7-2D6D11070E14}" type="slidenum">
              <a:rPr lang="en-US" smtClean="0"/>
              <a:pPr/>
              <a:t>14</a:t>
            </a:fld>
            <a:endParaRPr lang="en-US" dirty="0"/>
          </a:p>
        </p:txBody>
      </p:sp>
      <p:pic>
        <p:nvPicPr>
          <p:cNvPr id="5" name="Picture 4">
            <a:extLst>
              <a:ext uri="{FF2B5EF4-FFF2-40B4-BE49-F238E27FC236}">
                <a16:creationId xmlns:a16="http://schemas.microsoft.com/office/drawing/2014/main" id="{014038D5-6D88-45C0-8372-440605C3A2E9}"/>
              </a:ext>
            </a:extLst>
          </p:cNvPr>
          <p:cNvPicPr/>
          <p:nvPr/>
        </p:nvPicPr>
        <p:blipFill>
          <a:blip r:embed="rId2">
            <a:extLst>
              <a:ext uri="{28A0092B-C50C-407E-A947-70E740481C1C}">
                <a14:useLocalDpi xmlns:a14="http://schemas.microsoft.com/office/drawing/2010/main" val="0"/>
              </a:ext>
            </a:extLst>
          </a:blip>
          <a:stretch>
            <a:fillRect/>
          </a:stretch>
        </p:blipFill>
        <p:spPr>
          <a:xfrm>
            <a:off x="3122471" y="432788"/>
            <a:ext cx="7595235" cy="63461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9976" y="767834"/>
            <a:ext cx="1450975" cy="800219"/>
          </a:xfrm>
          <a:prstGeom prst="rect">
            <a:avLst/>
          </a:prstGeom>
        </p:spPr>
        <p:txBody>
          <a:bodyPr wrap="none">
            <a:spAutoFit/>
          </a:bodyPr>
          <a:lstStyle/>
          <a:p>
            <a:r>
              <a:rPr lang="en-IN" sz="2300" b="1" dirty="0">
                <a:solidFill>
                  <a:srgbClr val="00B0F0"/>
                </a:solidFill>
              </a:rPr>
              <a:t>Sequence </a:t>
            </a:r>
          </a:p>
          <a:p>
            <a:r>
              <a:rPr lang="en-IN" sz="2300" b="1" dirty="0">
                <a:solidFill>
                  <a:srgbClr val="00B0F0"/>
                </a:solidFill>
              </a:rPr>
              <a:t>Diagram :-</a:t>
            </a:r>
            <a:endParaRPr lang="en-US" sz="2300" b="1" dirty="0">
              <a:solidFill>
                <a:srgbClr val="00B0F0"/>
              </a:solidFill>
            </a:endParaRPr>
          </a:p>
        </p:txBody>
      </p:sp>
      <p:sp>
        <p:nvSpPr>
          <p:cNvPr id="4" name="Slide Number Placeholder 3"/>
          <p:cNvSpPr>
            <a:spLocks noGrp="1"/>
          </p:cNvSpPr>
          <p:nvPr>
            <p:ph type="sldNum" sz="quarter" idx="12"/>
          </p:nvPr>
        </p:nvSpPr>
        <p:spPr/>
        <p:txBody>
          <a:bodyPr/>
          <a:lstStyle/>
          <a:p>
            <a:fld id="{71766878-3199-4EAB-94E7-2D6D11070E14}" type="slidenum">
              <a:rPr lang="en-US" smtClean="0"/>
              <a:pPr/>
              <a:t>15</a:t>
            </a:fld>
            <a:endParaRPr lang="en-US" dirty="0"/>
          </a:p>
        </p:txBody>
      </p:sp>
      <p:pic>
        <p:nvPicPr>
          <p:cNvPr id="5" name="Picture 4">
            <a:extLst>
              <a:ext uri="{FF2B5EF4-FFF2-40B4-BE49-F238E27FC236}">
                <a16:creationId xmlns:a16="http://schemas.microsoft.com/office/drawing/2014/main" id="{A850E87B-216A-406E-AD9B-4F6D685BB69A}"/>
              </a:ext>
            </a:extLst>
          </p:cNvPr>
          <p:cNvPicPr/>
          <p:nvPr/>
        </p:nvPicPr>
        <p:blipFill>
          <a:blip r:embed="rId2">
            <a:extLst>
              <a:ext uri="{28A0092B-C50C-407E-A947-70E740481C1C}">
                <a14:useLocalDpi xmlns:a14="http://schemas.microsoft.com/office/drawing/2010/main" val="0"/>
              </a:ext>
            </a:extLst>
          </a:blip>
          <a:stretch>
            <a:fillRect/>
          </a:stretch>
        </p:blipFill>
        <p:spPr>
          <a:xfrm>
            <a:off x="3020588" y="475615"/>
            <a:ext cx="7640955" cy="63823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476" y="1034534"/>
            <a:ext cx="2850780" cy="446276"/>
          </a:xfrm>
          <a:prstGeom prst="rect">
            <a:avLst/>
          </a:prstGeom>
        </p:spPr>
        <p:txBody>
          <a:bodyPr wrap="none">
            <a:spAutoFit/>
          </a:bodyPr>
          <a:lstStyle/>
          <a:p>
            <a:r>
              <a:rPr lang="en-IN" sz="2300" b="1" dirty="0">
                <a:solidFill>
                  <a:srgbClr val="00B0F0"/>
                </a:solidFill>
              </a:rPr>
              <a:t>State chart Diagram :-</a:t>
            </a:r>
            <a:endParaRPr lang="en-US" sz="2300" b="1" dirty="0">
              <a:solidFill>
                <a:srgbClr val="00B0F0"/>
              </a:solidFill>
            </a:endParaRPr>
          </a:p>
        </p:txBody>
      </p:sp>
      <p:sp>
        <p:nvSpPr>
          <p:cNvPr id="5" name="Slide Number Placeholder 4"/>
          <p:cNvSpPr>
            <a:spLocks noGrp="1"/>
          </p:cNvSpPr>
          <p:nvPr>
            <p:ph type="sldNum" sz="quarter" idx="12"/>
          </p:nvPr>
        </p:nvSpPr>
        <p:spPr/>
        <p:txBody>
          <a:bodyPr/>
          <a:lstStyle/>
          <a:p>
            <a:fld id="{71766878-3199-4EAB-94E7-2D6D11070E14}" type="slidenum">
              <a:rPr lang="en-US" smtClean="0"/>
              <a:pPr/>
              <a:t>16</a:t>
            </a:fld>
            <a:endParaRPr lang="en-US" dirty="0"/>
          </a:p>
        </p:txBody>
      </p:sp>
      <p:pic>
        <p:nvPicPr>
          <p:cNvPr id="6" name="Picture 5">
            <a:extLst>
              <a:ext uri="{FF2B5EF4-FFF2-40B4-BE49-F238E27FC236}">
                <a16:creationId xmlns:a16="http://schemas.microsoft.com/office/drawing/2014/main" id="{09C53154-ABC9-44C2-A3DC-D0BF4432033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3947" y="131905"/>
            <a:ext cx="7448550" cy="71812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726" y="0"/>
            <a:ext cx="11915274" cy="6858000"/>
          </a:xfrm>
        </p:spPr>
        <p:txBody>
          <a:bodyPr/>
          <a:lstStyle/>
          <a:p>
            <a:r>
              <a:rPr lang="en-IN" sz="5000" b="1" dirty="0"/>
              <a:t>Data </a:t>
            </a:r>
            <a:br>
              <a:rPr lang="en-IN" sz="5000" b="1" dirty="0"/>
            </a:br>
            <a:r>
              <a:rPr lang="en-IN" sz="5000" b="1" dirty="0"/>
              <a:t>Dictionary</a:t>
            </a:r>
            <a:endParaRPr lang="en-US" sz="5000" dirty="0"/>
          </a:p>
        </p:txBody>
      </p:sp>
      <p:sp>
        <p:nvSpPr>
          <p:cNvPr id="3" name="Subtitle 2"/>
          <p:cNvSpPr>
            <a:spLocks noGrp="1"/>
          </p:cNvSpPr>
          <p:nvPr>
            <p:ph type="subTitle" idx="1"/>
          </p:nvPr>
        </p:nvSpPr>
        <p:spPr/>
        <p:txBody>
          <a:bodyPr/>
          <a:lstStyle/>
          <a:p>
            <a:r>
              <a:rPr lang="en-US" sz="3000" dirty="0" err="1"/>
              <a:t>WoodStreet</a:t>
            </a:r>
            <a:endParaRPr lang="en-US" sz="3000"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174873" y="1046729"/>
          <a:ext cx="6321426" cy="2229870"/>
        </p:xfrm>
        <a:graphic>
          <a:graphicData uri="http://schemas.openxmlformats.org/drawingml/2006/table">
            <a:tbl>
              <a:tblPr/>
              <a:tblGrid>
                <a:gridCol w="1580019">
                  <a:extLst>
                    <a:ext uri="{9D8B030D-6E8A-4147-A177-3AD203B41FA5}">
                      <a16:colId xmlns:a16="http://schemas.microsoft.com/office/drawing/2014/main" val="20000"/>
                    </a:ext>
                  </a:extLst>
                </a:gridCol>
                <a:gridCol w="1580019">
                  <a:extLst>
                    <a:ext uri="{9D8B030D-6E8A-4147-A177-3AD203B41FA5}">
                      <a16:colId xmlns:a16="http://schemas.microsoft.com/office/drawing/2014/main" val="20001"/>
                    </a:ext>
                  </a:extLst>
                </a:gridCol>
                <a:gridCol w="1580694">
                  <a:extLst>
                    <a:ext uri="{9D8B030D-6E8A-4147-A177-3AD203B41FA5}">
                      <a16:colId xmlns:a16="http://schemas.microsoft.com/office/drawing/2014/main" val="20002"/>
                    </a:ext>
                  </a:extLst>
                </a:gridCol>
                <a:gridCol w="1580694">
                  <a:extLst>
                    <a:ext uri="{9D8B030D-6E8A-4147-A177-3AD203B41FA5}">
                      <a16:colId xmlns:a16="http://schemas.microsoft.com/office/drawing/2014/main" val="20003"/>
                    </a:ext>
                  </a:extLst>
                </a:gridCol>
              </a:tblGrid>
              <a:tr h="371645">
                <a:tc>
                  <a:txBody>
                    <a:bodyPr/>
                    <a:lstStyle/>
                    <a:p>
                      <a:pPr marL="0" marR="0" algn="l">
                        <a:lnSpc>
                          <a:spcPct val="110000"/>
                        </a:lnSpc>
                        <a:spcBef>
                          <a:spcPts val="0"/>
                        </a:spcBef>
                        <a:spcAft>
                          <a:spcPts val="0"/>
                        </a:spcAft>
                      </a:pPr>
                      <a:r>
                        <a:rPr lang="en-IN" sz="1050" b="1" dirty="0">
                          <a:solidFill>
                            <a:srgbClr val="FFFFFF"/>
                          </a:solidFill>
                          <a:latin typeface="Calibri"/>
                          <a:ea typeface="Times New Roman"/>
                          <a:cs typeface="Times New Roman"/>
                        </a:rPr>
                        <a:t>  </a:t>
                      </a:r>
                      <a:r>
                        <a:rPr lang="en-IN" sz="1050" b="1" dirty="0" err="1">
                          <a:solidFill>
                            <a:srgbClr val="FFFFFF"/>
                          </a:solidFill>
                          <a:latin typeface="Calibri"/>
                          <a:ea typeface="Times New Roman"/>
                          <a:cs typeface="Times New Roman"/>
                        </a:rPr>
                        <a:t>FieldName</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Datatype</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dirty="0">
                          <a:solidFill>
                            <a:srgbClr val="FFFFFF"/>
                          </a:solidFill>
                          <a:latin typeface="Calibri"/>
                          <a:ea typeface="Times New Roman"/>
                          <a:cs typeface="Times New Roman"/>
                        </a:rPr>
                        <a:t>Constraint</a:t>
                      </a:r>
                      <a:endParaRPr lang="en-US" sz="1050" dirty="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Description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71645">
                <a:tc>
                  <a:txBody>
                    <a:bodyPr/>
                    <a:lstStyle/>
                    <a:p>
                      <a:pPr marL="0" marR="0" algn="l">
                        <a:lnSpc>
                          <a:spcPct val="110000"/>
                        </a:lnSpc>
                        <a:spcBef>
                          <a:spcPts val="0"/>
                        </a:spcBef>
                        <a:spcAft>
                          <a:spcPts val="0"/>
                        </a:spcAft>
                      </a:pPr>
                      <a:r>
                        <a:rPr lang="en-IN" sz="1050" b="1">
                          <a:latin typeface="Calibri"/>
                          <a:ea typeface="Times New Roman"/>
                          <a:cs typeface="Times New Roman"/>
                        </a:rPr>
                        <a:t>Admin_id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Primary 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Unique Identify</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r h="371645">
                <a:tc>
                  <a:txBody>
                    <a:bodyPr/>
                    <a:lstStyle/>
                    <a:p>
                      <a:pPr marL="0" marR="0" algn="l">
                        <a:lnSpc>
                          <a:spcPct val="110000"/>
                        </a:lnSpc>
                        <a:spcBef>
                          <a:spcPts val="0"/>
                        </a:spcBef>
                        <a:spcAft>
                          <a:spcPts val="0"/>
                        </a:spcAft>
                      </a:pPr>
                      <a:r>
                        <a:rPr lang="en-IN" sz="1050" b="1">
                          <a:latin typeface="Calibri"/>
                          <a:ea typeface="Times New Roman"/>
                          <a:cs typeface="Times New Roman"/>
                        </a:rPr>
                        <a:t>Admin_email</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Email Of Admin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2"/>
                  </a:ext>
                </a:extLst>
              </a:tr>
              <a:tr h="371645">
                <a:tc>
                  <a:txBody>
                    <a:bodyPr/>
                    <a:lstStyle/>
                    <a:p>
                      <a:pPr marL="0" marR="0" algn="l">
                        <a:lnSpc>
                          <a:spcPct val="110000"/>
                        </a:lnSpc>
                        <a:spcBef>
                          <a:spcPts val="0"/>
                        </a:spcBef>
                        <a:spcAft>
                          <a:spcPts val="0"/>
                        </a:spcAft>
                      </a:pPr>
                      <a:r>
                        <a:rPr lang="en-IN" sz="1050" b="1">
                          <a:latin typeface="Calibri"/>
                          <a:ea typeface="Times New Roman"/>
                          <a:cs typeface="Times New Roman"/>
                        </a:rPr>
                        <a:t>Admin_mobile_no</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Number(10)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Mobile No Of Admin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3"/>
                  </a:ext>
                </a:extLst>
              </a:tr>
              <a:tr h="371645">
                <a:tc>
                  <a:txBody>
                    <a:bodyPr/>
                    <a:lstStyle/>
                    <a:p>
                      <a:pPr marL="0" marR="0" algn="l">
                        <a:lnSpc>
                          <a:spcPct val="110000"/>
                        </a:lnSpc>
                        <a:spcBef>
                          <a:spcPts val="0"/>
                        </a:spcBef>
                        <a:spcAft>
                          <a:spcPts val="0"/>
                        </a:spcAft>
                      </a:pPr>
                      <a:r>
                        <a:rPr lang="en-IN" sz="1050" b="1">
                          <a:latin typeface="Calibri"/>
                          <a:ea typeface="Times New Roman"/>
                          <a:cs typeface="Times New Roman"/>
                        </a:rPr>
                        <a:t>Admin_name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dirty="0">
                          <a:latin typeface="Calibri"/>
                          <a:ea typeface="Times New Roman"/>
                          <a:cs typeface="Times New Roman"/>
                        </a:rPr>
                        <a:t>Name Of Admin</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4"/>
                  </a:ext>
                </a:extLst>
              </a:tr>
              <a:tr h="371645">
                <a:tc>
                  <a:txBody>
                    <a:bodyPr/>
                    <a:lstStyle/>
                    <a:p>
                      <a:pPr marL="0" marR="0" algn="l">
                        <a:lnSpc>
                          <a:spcPct val="110000"/>
                        </a:lnSpc>
                        <a:spcBef>
                          <a:spcPts val="0"/>
                        </a:spcBef>
                        <a:spcAft>
                          <a:spcPts val="0"/>
                        </a:spcAft>
                      </a:pPr>
                      <a:r>
                        <a:rPr lang="en-IN" sz="1050" b="1">
                          <a:latin typeface="Calibri"/>
                          <a:ea typeface="Times New Roman"/>
                          <a:cs typeface="Times New Roman"/>
                        </a:rPr>
                        <a:t>Admin_password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dirty="0">
                          <a:latin typeface="Calibri"/>
                          <a:ea typeface="Times New Roman"/>
                          <a:cs typeface="Times New Roman"/>
                        </a:rPr>
                        <a:t>Password of Admin</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2212975" y="3969508"/>
          <a:ext cx="6626224" cy="2532891"/>
        </p:xfrm>
        <a:graphic>
          <a:graphicData uri="http://schemas.openxmlformats.org/drawingml/2006/table">
            <a:tbl>
              <a:tblPr/>
              <a:tblGrid>
                <a:gridCol w="1656202">
                  <a:extLst>
                    <a:ext uri="{9D8B030D-6E8A-4147-A177-3AD203B41FA5}">
                      <a16:colId xmlns:a16="http://schemas.microsoft.com/office/drawing/2014/main" val="20000"/>
                    </a:ext>
                  </a:extLst>
                </a:gridCol>
                <a:gridCol w="1656202">
                  <a:extLst>
                    <a:ext uri="{9D8B030D-6E8A-4147-A177-3AD203B41FA5}">
                      <a16:colId xmlns:a16="http://schemas.microsoft.com/office/drawing/2014/main" val="20001"/>
                    </a:ext>
                  </a:extLst>
                </a:gridCol>
                <a:gridCol w="1656910">
                  <a:extLst>
                    <a:ext uri="{9D8B030D-6E8A-4147-A177-3AD203B41FA5}">
                      <a16:colId xmlns:a16="http://schemas.microsoft.com/office/drawing/2014/main" val="20002"/>
                    </a:ext>
                  </a:extLst>
                </a:gridCol>
                <a:gridCol w="1656910">
                  <a:extLst>
                    <a:ext uri="{9D8B030D-6E8A-4147-A177-3AD203B41FA5}">
                      <a16:colId xmlns:a16="http://schemas.microsoft.com/office/drawing/2014/main" val="20003"/>
                    </a:ext>
                  </a:extLst>
                </a:gridCol>
              </a:tblGrid>
              <a:tr h="314536">
                <a:tc>
                  <a:txBody>
                    <a:bodyPr/>
                    <a:lstStyle/>
                    <a:p>
                      <a:pPr marL="0" marR="0">
                        <a:lnSpc>
                          <a:spcPct val="110000"/>
                        </a:lnSpc>
                        <a:spcBef>
                          <a:spcPts val="0"/>
                        </a:spcBef>
                        <a:spcAft>
                          <a:spcPts val="0"/>
                        </a:spcAft>
                      </a:pPr>
                      <a:r>
                        <a:rPr lang="en-IN" sz="1050" b="1" dirty="0">
                          <a:solidFill>
                            <a:srgbClr val="FFFFFF"/>
                          </a:solidFill>
                          <a:latin typeface="Calibri"/>
                          <a:ea typeface="Times New Roman"/>
                          <a:cs typeface="Times New Roman"/>
                        </a:rPr>
                        <a:t>Field Name</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dirty="0" err="1">
                          <a:solidFill>
                            <a:srgbClr val="FFFFFF"/>
                          </a:solidFill>
                          <a:latin typeface="Calibri"/>
                          <a:ea typeface="Times New Roman"/>
                          <a:cs typeface="Times New Roman"/>
                        </a:rPr>
                        <a:t>Datatype</a:t>
                      </a:r>
                      <a:endParaRPr lang="en-US" sz="1050" dirty="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Constraint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Description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645675">
                <a:tc>
                  <a:txBody>
                    <a:bodyPr/>
                    <a:lstStyle/>
                    <a:p>
                      <a:pPr marL="0" marR="0">
                        <a:lnSpc>
                          <a:spcPct val="110000"/>
                        </a:lnSpc>
                        <a:spcBef>
                          <a:spcPts val="0"/>
                        </a:spcBef>
                        <a:spcAft>
                          <a:spcPts val="0"/>
                        </a:spcAft>
                      </a:pPr>
                      <a:r>
                        <a:rPr lang="en-IN" sz="1050" b="1">
                          <a:latin typeface="Calibri"/>
                          <a:ea typeface="Times New Roman"/>
                          <a:cs typeface="Times New Roman"/>
                        </a:rPr>
                        <a:t>User_id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PrimaryKey,auto increament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Identify Of User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r h="314536">
                <a:tc>
                  <a:txBody>
                    <a:bodyPr/>
                    <a:lstStyle/>
                    <a:p>
                      <a:pPr marL="0" marR="0">
                        <a:lnSpc>
                          <a:spcPct val="110000"/>
                        </a:lnSpc>
                        <a:spcBef>
                          <a:spcPts val="0"/>
                        </a:spcBef>
                        <a:spcAft>
                          <a:spcPts val="0"/>
                        </a:spcAft>
                      </a:pPr>
                      <a:r>
                        <a:rPr lang="en-IN" sz="1050" b="1">
                          <a:latin typeface="Calibri"/>
                          <a:ea typeface="Times New Roman"/>
                          <a:cs typeface="Times New Roman"/>
                        </a:rPr>
                        <a:t>First_name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Name Of User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2"/>
                  </a:ext>
                </a:extLst>
              </a:tr>
              <a:tr h="314536">
                <a:tc>
                  <a:txBody>
                    <a:bodyPr/>
                    <a:lstStyle/>
                    <a:p>
                      <a:pPr marL="0" marR="0">
                        <a:lnSpc>
                          <a:spcPct val="110000"/>
                        </a:lnSpc>
                        <a:spcBef>
                          <a:spcPts val="0"/>
                        </a:spcBef>
                        <a:spcAft>
                          <a:spcPts val="0"/>
                        </a:spcAft>
                      </a:pPr>
                      <a:r>
                        <a:rPr lang="en-IN" sz="1050" b="1">
                          <a:latin typeface="Calibri"/>
                          <a:ea typeface="Times New Roman"/>
                          <a:cs typeface="Times New Roman"/>
                        </a:rPr>
                        <a:t>Last_name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Family Name Of User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3"/>
                  </a:ext>
                </a:extLst>
              </a:tr>
              <a:tr h="314536">
                <a:tc>
                  <a:txBody>
                    <a:bodyPr/>
                    <a:lstStyle/>
                    <a:p>
                      <a:pPr marL="0" marR="0">
                        <a:lnSpc>
                          <a:spcPct val="110000"/>
                        </a:lnSpc>
                        <a:spcBef>
                          <a:spcPts val="0"/>
                        </a:spcBef>
                        <a:spcAft>
                          <a:spcPts val="0"/>
                        </a:spcAft>
                      </a:pPr>
                      <a:r>
                        <a:rPr lang="en-IN" sz="1050" b="1" dirty="0" err="1">
                          <a:latin typeface="Calibri"/>
                          <a:ea typeface="Times New Roman"/>
                          <a:cs typeface="Times New Roman"/>
                        </a:rPr>
                        <a:t>Mobile_no</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Number(10)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dirty="0">
                          <a:latin typeface="Calibri"/>
                          <a:ea typeface="Times New Roman"/>
                          <a:cs typeface="Times New Roman"/>
                        </a:rPr>
                        <a:t>Phone No Of User </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4"/>
                  </a:ext>
                </a:extLst>
              </a:tr>
              <a:tr h="314536">
                <a:tc>
                  <a:txBody>
                    <a:bodyPr/>
                    <a:lstStyle/>
                    <a:p>
                      <a:pPr marL="0" marR="0">
                        <a:lnSpc>
                          <a:spcPct val="110000"/>
                        </a:lnSpc>
                        <a:spcBef>
                          <a:spcPts val="0"/>
                        </a:spcBef>
                        <a:spcAft>
                          <a:spcPts val="0"/>
                        </a:spcAft>
                      </a:pPr>
                      <a:r>
                        <a:rPr lang="en-IN" sz="1050" b="1">
                          <a:latin typeface="Calibri"/>
                          <a:ea typeface="Times New Roman"/>
                          <a:cs typeface="Times New Roman"/>
                        </a:rPr>
                        <a:t>Password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Password Of User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5"/>
                  </a:ext>
                </a:extLst>
              </a:tr>
              <a:tr h="314536">
                <a:tc>
                  <a:txBody>
                    <a:bodyPr/>
                    <a:lstStyle/>
                    <a:p>
                      <a:pPr marL="0" marR="0">
                        <a:lnSpc>
                          <a:spcPct val="110000"/>
                        </a:lnSpc>
                        <a:spcBef>
                          <a:spcPts val="0"/>
                        </a:spcBef>
                        <a:spcAft>
                          <a:spcPts val="0"/>
                        </a:spcAft>
                      </a:pPr>
                      <a:r>
                        <a:rPr lang="en-IN" sz="1050" b="1">
                          <a:latin typeface="Calibri"/>
                          <a:ea typeface="Times New Roman"/>
                          <a:cs typeface="Times New Roman"/>
                        </a:rPr>
                        <a:t>Address</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dirty="0" err="1">
                          <a:latin typeface="Calibri"/>
                          <a:ea typeface="Times New Roman"/>
                          <a:cs typeface="Times New Roman"/>
                        </a:rPr>
                        <a:t>Varchar</a:t>
                      </a:r>
                      <a:r>
                        <a:rPr lang="en-IN" sz="1050" dirty="0">
                          <a:latin typeface="Calibri"/>
                          <a:ea typeface="Times New Roman"/>
                          <a:cs typeface="Times New Roman"/>
                        </a:rPr>
                        <a:t>(50)</a:t>
                      </a:r>
                      <a:endParaRPr lang="en-US" sz="1050" dirty="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dirty="0">
                          <a:latin typeface="Calibri"/>
                          <a:ea typeface="Times New Roman"/>
                          <a:cs typeface="Times New Roman"/>
                        </a:rPr>
                        <a:t>Address Of User</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Rectangle 7"/>
          <p:cNvSpPr/>
          <p:nvPr/>
        </p:nvSpPr>
        <p:spPr>
          <a:xfrm>
            <a:off x="2298988" y="3536434"/>
            <a:ext cx="1929824" cy="369332"/>
          </a:xfrm>
          <a:prstGeom prst="rect">
            <a:avLst/>
          </a:prstGeom>
        </p:spPr>
        <p:txBody>
          <a:bodyPr wrap="none">
            <a:spAutoFit/>
          </a:bodyPr>
          <a:lstStyle/>
          <a:p>
            <a:r>
              <a:rPr lang="en-IN" dirty="0"/>
              <a:t>CUSTOMER_TABLE</a:t>
            </a:r>
            <a:endParaRPr lang="en-US" dirty="0"/>
          </a:p>
        </p:txBody>
      </p:sp>
      <p:sp>
        <p:nvSpPr>
          <p:cNvPr id="11" name="Rectangle 10"/>
          <p:cNvSpPr/>
          <p:nvPr/>
        </p:nvSpPr>
        <p:spPr>
          <a:xfrm>
            <a:off x="2081249" y="501134"/>
            <a:ext cx="1542025" cy="369332"/>
          </a:xfrm>
          <a:prstGeom prst="rect">
            <a:avLst/>
          </a:prstGeom>
        </p:spPr>
        <p:txBody>
          <a:bodyPr wrap="none">
            <a:spAutoFit/>
          </a:bodyPr>
          <a:lstStyle/>
          <a:p>
            <a:pPr lvl="0" defTabSz="914400" fontAlgn="base">
              <a:spcBef>
                <a:spcPct val="0"/>
              </a:spcBef>
              <a:spcAft>
                <a:spcPct val="0"/>
              </a:spcAft>
            </a:pPr>
            <a:r>
              <a:rPr lang="en-US" dirty="0">
                <a:ea typeface="Times New Roman" pitchFamily="18" charset="0"/>
                <a:cs typeface="Times New Roman" pitchFamily="18" charset="0"/>
              </a:rPr>
              <a:t>ADMIN_TABLE</a:t>
            </a:r>
            <a:endParaRPr lang="en-US" sz="2400" dirty="0">
              <a:cs typeface="Arial" pitchFamily="34" charset="0"/>
            </a:endParaRPr>
          </a:p>
        </p:txBody>
      </p:sp>
      <p:sp>
        <p:nvSpPr>
          <p:cNvPr id="7" name="Slide Number Placeholder 6"/>
          <p:cNvSpPr>
            <a:spLocks noGrp="1"/>
          </p:cNvSpPr>
          <p:nvPr>
            <p:ph type="sldNum" sz="quarter" idx="12"/>
          </p:nvPr>
        </p:nvSpPr>
        <p:spPr/>
        <p:txBody>
          <a:bodyPr/>
          <a:lstStyle/>
          <a:p>
            <a:fld id="{71766878-3199-4EAB-94E7-2D6D11070E14}"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3056" y="628134"/>
            <a:ext cx="1835887" cy="369332"/>
          </a:xfrm>
          <a:prstGeom prst="rect">
            <a:avLst/>
          </a:prstGeom>
        </p:spPr>
        <p:txBody>
          <a:bodyPr wrap="none">
            <a:spAutoFit/>
          </a:bodyPr>
          <a:lstStyle/>
          <a:p>
            <a:r>
              <a:rPr lang="en-IN" dirty="0"/>
              <a:t>PRODUCT_TABLE </a:t>
            </a:r>
            <a:endParaRPr lang="en-US" dirty="0"/>
          </a:p>
        </p:txBody>
      </p:sp>
      <p:graphicFrame>
        <p:nvGraphicFramePr>
          <p:cNvPr id="3" name="Table 2"/>
          <p:cNvGraphicFramePr>
            <a:graphicFrameLocks noGrp="1"/>
          </p:cNvGraphicFramePr>
          <p:nvPr/>
        </p:nvGraphicFramePr>
        <p:xfrm>
          <a:off x="2073273" y="1111122"/>
          <a:ext cx="6613526" cy="2355976"/>
        </p:xfrm>
        <a:graphic>
          <a:graphicData uri="http://schemas.openxmlformats.org/drawingml/2006/table">
            <a:tbl>
              <a:tblPr/>
              <a:tblGrid>
                <a:gridCol w="1653028">
                  <a:extLst>
                    <a:ext uri="{9D8B030D-6E8A-4147-A177-3AD203B41FA5}">
                      <a16:colId xmlns:a16="http://schemas.microsoft.com/office/drawing/2014/main" val="20000"/>
                    </a:ext>
                  </a:extLst>
                </a:gridCol>
                <a:gridCol w="1653028">
                  <a:extLst>
                    <a:ext uri="{9D8B030D-6E8A-4147-A177-3AD203B41FA5}">
                      <a16:colId xmlns:a16="http://schemas.microsoft.com/office/drawing/2014/main" val="20001"/>
                    </a:ext>
                  </a:extLst>
                </a:gridCol>
                <a:gridCol w="1653735">
                  <a:extLst>
                    <a:ext uri="{9D8B030D-6E8A-4147-A177-3AD203B41FA5}">
                      <a16:colId xmlns:a16="http://schemas.microsoft.com/office/drawing/2014/main" val="20002"/>
                    </a:ext>
                  </a:extLst>
                </a:gridCol>
                <a:gridCol w="1653735">
                  <a:extLst>
                    <a:ext uri="{9D8B030D-6E8A-4147-A177-3AD203B41FA5}">
                      <a16:colId xmlns:a16="http://schemas.microsoft.com/office/drawing/2014/main" val="20003"/>
                    </a:ext>
                  </a:extLst>
                </a:gridCol>
              </a:tblGrid>
              <a:tr h="336568">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FieldName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Datatype</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Constraint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Description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36568">
                <a:tc>
                  <a:txBody>
                    <a:bodyPr/>
                    <a:lstStyle/>
                    <a:p>
                      <a:pPr marL="0" marR="0" algn="l">
                        <a:lnSpc>
                          <a:spcPct val="110000"/>
                        </a:lnSpc>
                        <a:spcBef>
                          <a:spcPts val="0"/>
                        </a:spcBef>
                        <a:spcAft>
                          <a:spcPts val="0"/>
                        </a:spcAft>
                      </a:pPr>
                      <a:r>
                        <a:rPr lang="en-IN" sz="1050" b="1">
                          <a:latin typeface="Calibri"/>
                          <a:ea typeface="Times New Roman"/>
                          <a:cs typeface="Times New Roman"/>
                        </a:rPr>
                        <a:t>Product_id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Primary 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Identify</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r h="336568">
                <a:tc>
                  <a:txBody>
                    <a:bodyPr/>
                    <a:lstStyle/>
                    <a:p>
                      <a:pPr marL="0" marR="0" algn="l">
                        <a:lnSpc>
                          <a:spcPct val="110000"/>
                        </a:lnSpc>
                        <a:spcBef>
                          <a:spcPts val="0"/>
                        </a:spcBef>
                        <a:spcAft>
                          <a:spcPts val="0"/>
                        </a:spcAft>
                      </a:pPr>
                      <a:r>
                        <a:rPr lang="en-IN" sz="1050" b="1">
                          <a:latin typeface="Calibri"/>
                          <a:ea typeface="Times New Roman"/>
                          <a:cs typeface="Times New Roman"/>
                        </a:rPr>
                        <a:t>Product_name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Name of product</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2"/>
                  </a:ext>
                </a:extLst>
              </a:tr>
              <a:tr h="336568">
                <a:tc>
                  <a:txBody>
                    <a:bodyPr/>
                    <a:lstStyle/>
                    <a:p>
                      <a:pPr marL="0" marR="0" algn="l">
                        <a:lnSpc>
                          <a:spcPct val="110000"/>
                        </a:lnSpc>
                        <a:spcBef>
                          <a:spcPts val="0"/>
                        </a:spcBef>
                        <a:spcAft>
                          <a:spcPts val="0"/>
                        </a:spcAft>
                      </a:pPr>
                      <a:r>
                        <a:rPr lang="en-IN" sz="1050" b="1">
                          <a:latin typeface="Calibri"/>
                          <a:ea typeface="Times New Roman"/>
                          <a:cs typeface="Times New Roman"/>
                        </a:rPr>
                        <a:t>Category_id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ForeignKey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Identify  Category</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3"/>
                  </a:ext>
                </a:extLst>
              </a:tr>
              <a:tr h="336568">
                <a:tc>
                  <a:txBody>
                    <a:bodyPr/>
                    <a:lstStyle/>
                    <a:p>
                      <a:pPr marL="0" marR="0" algn="l">
                        <a:lnSpc>
                          <a:spcPct val="110000"/>
                        </a:lnSpc>
                        <a:spcBef>
                          <a:spcPts val="0"/>
                        </a:spcBef>
                        <a:spcAft>
                          <a:spcPts val="0"/>
                        </a:spcAft>
                      </a:pPr>
                      <a:r>
                        <a:rPr lang="en-IN" sz="1050" b="1">
                          <a:latin typeface="Calibri"/>
                          <a:ea typeface="Times New Roman"/>
                          <a:cs typeface="Times New Roman"/>
                        </a:rPr>
                        <a:t>Product_price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Float(10)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Price Allocated To Item</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4"/>
                  </a:ext>
                </a:extLst>
              </a:tr>
              <a:tr h="336568">
                <a:tc>
                  <a:txBody>
                    <a:bodyPr/>
                    <a:lstStyle/>
                    <a:p>
                      <a:pPr marL="0" marR="0" algn="l">
                        <a:lnSpc>
                          <a:spcPct val="110000"/>
                        </a:lnSpc>
                        <a:spcBef>
                          <a:spcPts val="0"/>
                        </a:spcBef>
                        <a:spcAft>
                          <a:spcPts val="0"/>
                        </a:spcAft>
                      </a:pPr>
                      <a:r>
                        <a:rPr lang="en-IN" sz="1050" b="1">
                          <a:latin typeface="Calibri"/>
                          <a:ea typeface="Times New Roman"/>
                          <a:cs typeface="Times New Roman"/>
                        </a:rPr>
                        <a:t>Product_img</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endParaRPr lang="en-IN"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Location Of Image</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5"/>
                  </a:ext>
                </a:extLst>
              </a:tr>
              <a:tr h="336568">
                <a:tc>
                  <a:txBody>
                    <a:bodyPr/>
                    <a:lstStyle/>
                    <a:p>
                      <a:pPr marL="0" marR="0" algn="l">
                        <a:lnSpc>
                          <a:spcPct val="110000"/>
                        </a:lnSpc>
                        <a:spcBef>
                          <a:spcPts val="0"/>
                        </a:spcBef>
                        <a:spcAft>
                          <a:spcPts val="0"/>
                        </a:spcAft>
                      </a:pPr>
                      <a:r>
                        <a:rPr lang="en-IN" sz="1050" b="1">
                          <a:latin typeface="Calibri"/>
                          <a:ea typeface="Times New Roman"/>
                          <a:cs typeface="Times New Roman"/>
                        </a:rPr>
                        <a:t>Stock</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Boolean</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endParaRPr lang="en-IN"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tabLst>
                          <a:tab pos="1347470" algn="r"/>
                        </a:tabLst>
                      </a:pPr>
                      <a:r>
                        <a:rPr lang="en-IN" sz="1050" dirty="0">
                          <a:latin typeface="Calibri"/>
                          <a:ea typeface="Times New Roman"/>
                          <a:cs typeface="Times New Roman"/>
                        </a:rPr>
                        <a:t>Available Or Not	</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Rectangle 3"/>
          <p:cNvSpPr/>
          <p:nvPr/>
        </p:nvSpPr>
        <p:spPr>
          <a:xfrm>
            <a:off x="2057226" y="3790434"/>
            <a:ext cx="1854547" cy="369332"/>
          </a:xfrm>
          <a:prstGeom prst="rect">
            <a:avLst/>
          </a:prstGeom>
        </p:spPr>
        <p:txBody>
          <a:bodyPr wrap="none">
            <a:spAutoFit/>
          </a:bodyPr>
          <a:lstStyle/>
          <a:p>
            <a:r>
              <a:rPr lang="en-IN" dirty="0"/>
              <a:t>CATEGORY_TABLE</a:t>
            </a:r>
            <a:endParaRPr lang="en-US" dirty="0"/>
          </a:p>
        </p:txBody>
      </p:sp>
      <p:graphicFrame>
        <p:nvGraphicFramePr>
          <p:cNvPr id="5" name="Table 4"/>
          <p:cNvGraphicFramePr>
            <a:graphicFrameLocks noGrp="1"/>
          </p:cNvGraphicFramePr>
          <p:nvPr/>
        </p:nvGraphicFramePr>
        <p:xfrm>
          <a:off x="2111373" y="4346955"/>
          <a:ext cx="6651626" cy="1596644"/>
        </p:xfrm>
        <a:graphic>
          <a:graphicData uri="http://schemas.openxmlformats.org/drawingml/2006/table">
            <a:tbl>
              <a:tblPr/>
              <a:tblGrid>
                <a:gridCol w="1662551">
                  <a:extLst>
                    <a:ext uri="{9D8B030D-6E8A-4147-A177-3AD203B41FA5}">
                      <a16:colId xmlns:a16="http://schemas.microsoft.com/office/drawing/2014/main" val="20000"/>
                    </a:ext>
                  </a:extLst>
                </a:gridCol>
                <a:gridCol w="1662551">
                  <a:extLst>
                    <a:ext uri="{9D8B030D-6E8A-4147-A177-3AD203B41FA5}">
                      <a16:colId xmlns:a16="http://schemas.microsoft.com/office/drawing/2014/main" val="20001"/>
                    </a:ext>
                  </a:extLst>
                </a:gridCol>
                <a:gridCol w="1663262">
                  <a:extLst>
                    <a:ext uri="{9D8B030D-6E8A-4147-A177-3AD203B41FA5}">
                      <a16:colId xmlns:a16="http://schemas.microsoft.com/office/drawing/2014/main" val="20002"/>
                    </a:ext>
                  </a:extLst>
                </a:gridCol>
                <a:gridCol w="1663262">
                  <a:extLst>
                    <a:ext uri="{9D8B030D-6E8A-4147-A177-3AD203B41FA5}">
                      <a16:colId xmlns:a16="http://schemas.microsoft.com/office/drawing/2014/main" val="20003"/>
                    </a:ext>
                  </a:extLst>
                </a:gridCol>
              </a:tblGrid>
              <a:tr h="399161">
                <a:tc>
                  <a:txBody>
                    <a:bodyPr/>
                    <a:lstStyle/>
                    <a:p>
                      <a:pPr marL="0" marR="0" algn="l">
                        <a:lnSpc>
                          <a:spcPct val="110000"/>
                        </a:lnSpc>
                        <a:spcBef>
                          <a:spcPts val="0"/>
                        </a:spcBef>
                        <a:spcAft>
                          <a:spcPts val="0"/>
                        </a:spcAft>
                      </a:pPr>
                      <a:r>
                        <a:rPr lang="en-IN" sz="1050" b="1" dirty="0" err="1">
                          <a:solidFill>
                            <a:srgbClr val="FFFFFF"/>
                          </a:solidFill>
                          <a:latin typeface="Calibri"/>
                          <a:ea typeface="Times New Roman"/>
                          <a:cs typeface="Times New Roman"/>
                        </a:rPr>
                        <a:t>FieldName</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Datatype</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Constraint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gn="l">
                        <a:lnSpc>
                          <a:spcPct val="110000"/>
                        </a:lnSpc>
                        <a:spcBef>
                          <a:spcPts val="0"/>
                        </a:spcBef>
                        <a:spcAft>
                          <a:spcPts val="0"/>
                        </a:spcAft>
                      </a:pPr>
                      <a:r>
                        <a:rPr lang="en-IN" sz="1050" b="1">
                          <a:solidFill>
                            <a:srgbClr val="FFFFFF"/>
                          </a:solidFill>
                          <a:latin typeface="Calibri"/>
                          <a:ea typeface="Times New Roman"/>
                          <a:cs typeface="Times New Roman"/>
                        </a:rPr>
                        <a:t>Description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99161">
                <a:tc>
                  <a:txBody>
                    <a:bodyPr/>
                    <a:lstStyle/>
                    <a:p>
                      <a:pPr marL="0" marR="0" algn="l">
                        <a:lnSpc>
                          <a:spcPct val="110000"/>
                        </a:lnSpc>
                        <a:spcBef>
                          <a:spcPts val="0"/>
                        </a:spcBef>
                        <a:spcAft>
                          <a:spcPts val="0"/>
                        </a:spcAft>
                      </a:pPr>
                      <a:r>
                        <a:rPr lang="en-IN" sz="1050" b="1">
                          <a:latin typeface="Calibri"/>
                          <a:ea typeface="Times New Roman"/>
                          <a:cs typeface="Times New Roman"/>
                        </a:rPr>
                        <a:t>Category_id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Primary 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Identify Of Category</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r h="399161">
                <a:tc>
                  <a:txBody>
                    <a:bodyPr/>
                    <a:lstStyle/>
                    <a:p>
                      <a:pPr marL="0" marR="0" algn="l">
                        <a:lnSpc>
                          <a:spcPct val="110000"/>
                        </a:lnSpc>
                        <a:spcBef>
                          <a:spcPts val="0"/>
                        </a:spcBef>
                        <a:spcAft>
                          <a:spcPts val="0"/>
                        </a:spcAft>
                      </a:pPr>
                      <a:r>
                        <a:rPr lang="en-IN" sz="1050" b="1">
                          <a:latin typeface="Calibri"/>
                          <a:ea typeface="Times New Roman"/>
                          <a:cs typeface="Times New Roman"/>
                        </a:rPr>
                        <a:t>Sub_category_id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ForeignKey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gn="l">
                        <a:lnSpc>
                          <a:spcPct val="110000"/>
                        </a:lnSpc>
                        <a:spcBef>
                          <a:spcPts val="0"/>
                        </a:spcBef>
                        <a:spcAft>
                          <a:spcPts val="0"/>
                        </a:spcAft>
                      </a:pPr>
                      <a:r>
                        <a:rPr lang="en-IN" sz="1050">
                          <a:latin typeface="Calibri"/>
                          <a:ea typeface="Times New Roman"/>
                          <a:cs typeface="Times New Roman"/>
                        </a:rPr>
                        <a:t>Identify of sub_category</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2"/>
                  </a:ext>
                </a:extLst>
              </a:tr>
              <a:tr h="399161">
                <a:tc>
                  <a:txBody>
                    <a:bodyPr/>
                    <a:lstStyle/>
                    <a:p>
                      <a:pPr marL="0" marR="0" algn="l">
                        <a:lnSpc>
                          <a:spcPct val="110000"/>
                        </a:lnSpc>
                        <a:spcBef>
                          <a:spcPts val="0"/>
                        </a:spcBef>
                        <a:spcAft>
                          <a:spcPts val="0"/>
                        </a:spcAft>
                      </a:pPr>
                      <a:r>
                        <a:rPr lang="en-IN" sz="1050" b="1">
                          <a:latin typeface="Calibri"/>
                          <a:ea typeface="Times New Roman"/>
                          <a:cs typeface="Times New Roman"/>
                        </a:rPr>
                        <a:t>Tittle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a:latin typeface="Calibri"/>
                          <a:ea typeface="Times New Roman"/>
                          <a:cs typeface="Times New Roman"/>
                        </a:rPr>
                        <a:t>NOT NUUL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gn="l">
                        <a:lnSpc>
                          <a:spcPct val="110000"/>
                        </a:lnSpc>
                        <a:spcBef>
                          <a:spcPts val="0"/>
                        </a:spcBef>
                        <a:spcAft>
                          <a:spcPts val="0"/>
                        </a:spcAft>
                      </a:pPr>
                      <a:r>
                        <a:rPr lang="en-IN" sz="1050" dirty="0" err="1">
                          <a:latin typeface="Calibri"/>
                          <a:ea typeface="Times New Roman"/>
                          <a:cs typeface="Times New Roman"/>
                        </a:rPr>
                        <a:t>Tittle</a:t>
                      </a:r>
                      <a:r>
                        <a:rPr lang="en-IN" sz="1050" dirty="0">
                          <a:latin typeface="Calibri"/>
                          <a:ea typeface="Times New Roman"/>
                          <a:cs typeface="Times New Roman"/>
                        </a:rPr>
                        <a:t> Assign to Category</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fld id="{71766878-3199-4EAB-94E7-2D6D11070E14}"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9" y="228600"/>
            <a:ext cx="7391401" cy="909415"/>
          </a:xfrm>
        </p:spPr>
        <p:txBody>
          <a:bodyPr/>
          <a:lstStyle/>
          <a:p>
            <a:pPr algn="ctr"/>
            <a:r>
              <a:rPr lang="en-US" sz="5000" b="1" u="sng" dirty="0" err="1">
                <a:solidFill>
                  <a:schemeClr val="tx2">
                    <a:lumMod val="75000"/>
                  </a:schemeClr>
                </a:solidFill>
              </a:rPr>
              <a:t>WoodStreet</a:t>
            </a:r>
            <a:endParaRPr lang="en-US" sz="5000" b="1" u="sng" dirty="0">
              <a:solidFill>
                <a:schemeClr val="tx2">
                  <a:lumMod val="75000"/>
                </a:schemeClr>
              </a:solidFill>
            </a:endParaRPr>
          </a:p>
        </p:txBody>
      </p:sp>
      <p:sp>
        <p:nvSpPr>
          <p:cNvPr id="5" name="TextBox 4"/>
          <p:cNvSpPr txBox="1"/>
          <p:nvPr/>
        </p:nvSpPr>
        <p:spPr>
          <a:xfrm>
            <a:off x="2852381" y="1201003"/>
            <a:ext cx="8761863" cy="5647700"/>
          </a:xfrm>
          <a:prstGeom prst="rect">
            <a:avLst/>
          </a:prstGeom>
          <a:noFill/>
        </p:spPr>
        <p:txBody>
          <a:bodyPr wrap="square" rtlCol="0">
            <a:spAutoFit/>
          </a:bodyPr>
          <a:lstStyle/>
          <a:p>
            <a:pPr marL="285750" lvl="0" indent="-285750" fontAlgn="base">
              <a:buFont typeface="Wingdings" panose="05000000000000000000" pitchFamily="2" charset="2"/>
              <a:buChar char="Ø"/>
            </a:pPr>
            <a:r>
              <a:rPr lang="en-IN" sz="2400" dirty="0"/>
              <a:t>In current time when you were buying a chair, a lamp, a carpet, or anything else? Remember how we excited you were about the furniture purchase, rushing home. And find out that an item did not fit in the room.  And there were in two further options: either returns the goods and goes back to the start, or leave and live with it. Fortunately, with new tech advances and stuff like Augmented Reality you can place virtual furniture check whether its looks better or not. And also check the furniture information in details.  </a:t>
            </a:r>
          </a:p>
          <a:p>
            <a:pPr lvl="0" fontAlgn="base"/>
            <a:endParaRPr lang="en-IN" sz="2400" dirty="0"/>
          </a:p>
          <a:p>
            <a:pPr marL="342900" lvl="0" indent="-342900" fontAlgn="base">
              <a:buFont typeface="Wingdings" panose="05000000000000000000" pitchFamily="2" charset="2"/>
              <a:buChar char="Ø"/>
            </a:pPr>
            <a:endParaRPr lang="en-US" sz="2400" dirty="0"/>
          </a:p>
          <a:p>
            <a:pPr marL="342900" indent="-342900">
              <a:buFont typeface="Wingdings" panose="05000000000000000000" pitchFamily="2" charset="2"/>
              <a:buChar char="Ø"/>
            </a:pPr>
            <a:r>
              <a:rPr lang="en-IN" sz="2400" dirty="0"/>
              <a:t>In this application user can apply the furniture object and set the 3d object in place. So User can easily check the furniture is suitable or not. In </a:t>
            </a:r>
            <a:r>
              <a:rPr lang="en-IN" sz="2400" dirty="0" err="1"/>
              <a:t>WoodStreet</a:t>
            </a:r>
            <a:r>
              <a:rPr lang="en-IN" sz="2400" dirty="0"/>
              <a:t> App there are some Augmented Reality Features, so user is fully satisfied with this technology. </a:t>
            </a:r>
            <a:endParaRPr lang="en-US" sz="2400" dirty="0"/>
          </a:p>
          <a:p>
            <a:pPr marL="457200" indent="-457200">
              <a:buFont typeface="Wingdings" panose="05000000000000000000" pitchFamily="2" charset="2"/>
              <a:buChar char="Ø"/>
            </a:pPr>
            <a:endParaRPr lang="en-US" sz="2500" dirty="0">
              <a:solidFill>
                <a:schemeClr val="tx2"/>
              </a:solidFill>
            </a:endParaRPr>
          </a:p>
        </p:txBody>
      </p:sp>
      <p:sp>
        <p:nvSpPr>
          <p:cNvPr id="4" name="Slide Number Placeholder 3"/>
          <p:cNvSpPr>
            <a:spLocks noGrp="1"/>
          </p:cNvSpPr>
          <p:nvPr>
            <p:ph type="sldNum" sz="quarter" idx="12"/>
          </p:nvPr>
        </p:nvSpPr>
        <p:spPr/>
        <p:txBody>
          <a:bodyPr/>
          <a:lstStyle/>
          <a:p>
            <a:fld id="{71766878-3199-4EAB-94E7-2D6D11070E14}"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6564" y="399534"/>
            <a:ext cx="2348272" cy="369332"/>
          </a:xfrm>
          <a:prstGeom prst="rect">
            <a:avLst/>
          </a:prstGeom>
        </p:spPr>
        <p:txBody>
          <a:bodyPr wrap="none">
            <a:spAutoFit/>
          </a:bodyPr>
          <a:lstStyle/>
          <a:p>
            <a:r>
              <a:rPr lang="en-IN" dirty="0"/>
              <a:t>SUB_CATEGORY_TABLE</a:t>
            </a:r>
            <a:endParaRPr lang="en-US" dirty="0"/>
          </a:p>
        </p:txBody>
      </p:sp>
      <p:graphicFrame>
        <p:nvGraphicFramePr>
          <p:cNvPr id="3" name="Table 2"/>
          <p:cNvGraphicFramePr>
            <a:graphicFrameLocks noGrp="1"/>
          </p:cNvGraphicFramePr>
          <p:nvPr/>
        </p:nvGraphicFramePr>
        <p:xfrm>
          <a:off x="2009775" y="894330"/>
          <a:ext cx="6918324" cy="2026668"/>
        </p:xfrm>
        <a:graphic>
          <a:graphicData uri="http://schemas.openxmlformats.org/drawingml/2006/table">
            <a:tbl>
              <a:tblPr/>
              <a:tblGrid>
                <a:gridCol w="1729211">
                  <a:extLst>
                    <a:ext uri="{9D8B030D-6E8A-4147-A177-3AD203B41FA5}">
                      <a16:colId xmlns:a16="http://schemas.microsoft.com/office/drawing/2014/main" val="20000"/>
                    </a:ext>
                  </a:extLst>
                </a:gridCol>
                <a:gridCol w="1729211">
                  <a:extLst>
                    <a:ext uri="{9D8B030D-6E8A-4147-A177-3AD203B41FA5}">
                      <a16:colId xmlns:a16="http://schemas.microsoft.com/office/drawing/2014/main" val="20001"/>
                    </a:ext>
                  </a:extLst>
                </a:gridCol>
                <a:gridCol w="1729951">
                  <a:extLst>
                    <a:ext uri="{9D8B030D-6E8A-4147-A177-3AD203B41FA5}">
                      <a16:colId xmlns:a16="http://schemas.microsoft.com/office/drawing/2014/main" val="20002"/>
                    </a:ext>
                  </a:extLst>
                </a:gridCol>
                <a:gridCol w="1729951">
                  <a:extLst>
                    <a:ext uri="{9D8B030D-6E8A-4147-A177-3AD203B41FA5}">
                      <a16:colId xmlns:a16="http://schemas.microsoft.com/office/drawing/2014/main" val="20003"/>
                    </a:ext>
                  </a:extLst>
                </a:gridCol>
              </a:tblGrid>
              <a:tr h="337778">
                <a:tc>
                  <a:txBody>
                    <a:bodyPr/>
                    <a:lstStyle/>
                    <a:p>
                      <a:pPr marL="0" marR="0">
                        <a:lnSpc>
                          <a:spcPct val="110000"/>
                        </a:lnSpc>
                        <a:spcBef>
                          <a:spcPts val="0"/>
                        </a:spcBef>
                        <a:spcAft>
                          <a:spcPts val="0"/>
                        </a:spcAft>
                      </a:pPr>
                      <a:r>
                        <a:rPr lang="en-IN" sz="1050" b="1" dirty="0" err="1">
                          <a:solidFill>
                            <a:srgbClr val="FFFFFF"/>
                          </a:solidFill>
                          <a:latin typeface="Calibri"/>
                          <a:ea typeface="Times New Roman"/>
                          <a:cs typeface="Times New Roman"/>
                        </a:rPr>
                        <a:t>FieldName</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Datatype</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Constraint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Description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37778">
                <a:tc>
                  <a:txBody>
                    <a:bodyPr/>
                    <a:lstStyle/>
                    <a:p>
                      <a:pPr marL="0" marR="0">
                        <a:lnSpc>
                          <a:spcPct val="110000"/>
                        </a:lnSpc>
                        <a:spcBef>
                          <a:spcPts val="0"/>
                        </a:spcBef>
                        <a:spcAft>
                          <a:spcPts val="0"/>
                        </a:spcAft>
                      </a:pPr>
                      <a:r>
                        <a:rPr lang="en-IN" sz="1050" b="1" dirty="0" err="1">
                          <a:latin typeface="Calibri"/>
                          <a:ea typeface="Times New Roman"/>
                          <a:cs typeface="Times New Roman"/>
                        </a:rPr>
                        <a:t>Sub_category_id</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PrimaryKey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dirty="0">
                          <a:latin typeface="Calibri"/>
                          <a:ea typeface="Times New Roman"/>
                          <a:cs typeface="Times New Roman"/>
                        </a:rPr>
                        <a:t>Identification Of </a:t>
                      </a:r>
                      <a:r>
                        <a:rPr lang="en-IN" sz="1050" dirty="0" err="1">
                          <a:latin typeface="Calibri"/>
                          <a:ea typeface="Times New Roman"/>
                          <a:cs typeface="Times New Roman"/>
                        </a:rPr>
                        <a:t>Sub_cat</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r h="675556">
                <a:tc>
                  <a:txBody>
                    <a:bodyPr/>
                    <a:lstStyle/>
                    <a:p>
                      <a:pPr marL="0" marR="0">
                        <a:lnSpc>
                          <a:spcPct val="110000"/>
                        </a:lnSpc>
                        <a:spcBef>
                          <a:spcPts val="0"/>
                        </a:spcBef>
                        <a:spcAft>
                          <a:spcPts val="0"/>
                        </a:spcAft>
                      </a:pPr>
                      <a:r>
                        <a:rPr lang="en-IN" sz="1050" b="1">
                          <a:latin typeface="Calibri"/>
                          <a:ea typeface="Times New Roman"/>
                          <a:cs typeface="Times New Roman"/>
                        </a:rPr>
                        <a:t>Sub_Category_name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Identification Of Sub_cat</a:t>
                      </a:r>
                      <a:endParaRPr lang="en-US" sz="1050">
                        <a:latin typeface="Calibri"/>
                        <a:ea typeface="Times New Roman"/>
                        <a:cs typeface="Times New Roman"/>
                      </a:endParaRPr>
                    </a:p>
                    <a:p>
                      <a:pPr marL="0" marR="0">
                        <a:lnSpc>
                          <a:spcPct val="110000"/>
                        </a:lnSpc>
                        <a:spcBef>
                          <a:spcPts val="0"/>
                        </a:spcBef>
                        <a:spcAft>
                          <a:spcPts val="0"/>
                        </a:spcAft>
                      </a:pPr>
                      <a:r>
                        <a:rPr lang="en-IN" sz="1050">
                          <a:latin typeface="Calibri"/>
                          <a:ea typeface="Times New Roman"/>
                          <a:cs typeface="Times New Roman"/>
                        </a:rPr>
                        <a:t>Name</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2"/>
                  </a:ext>
                </a:extLst>
              </a:tr>
              <a:tr h="675556">
                <a:tc>
                  <a:txBody>
                    <a:bodyPr/>
                    <a:lstStyle/>
                    <a:p>
                      <a:pPr marL="0" marR="0">
                        <a:lnSpc>
                          <a:spcPct val="110000"/>
                        </a:lnSpc>
                        <a:spcBef>
                          <a:spcPts val="0"/>
                        </a:spcBef>
                        <a:spcAft>
                          <a:spcPts val="0"/>
                        </a:spcAft>
                      </a:pPr>
                      <a:r>
                        <a:rPr lang="en-IN" sz="1050" b="1">
                          <a:latin typeface="Calibri"/>
                          <a:ea typeface="Times New Roman"/>
                          <a:cs typeface="Times New Roman"/>
                        </a:rPr>
                        <a:t>Category_id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ForeingKey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dirty="0">
                          <a:latin typeface="Calibri"/>
                          <a:ea typeface="Times New Roman"/>
                          <a:cs typeface="Times New Roman"/>
                        </a:rPr>
                        <a:t>Identification Of </a:t>
                      </a:r>
                      <a:r>
                        <a:rPr lang="en-IN" sz="1050" dirty="0" err="1">
                          <a:latin typeface="Calibri"/>
                          <a:ea typeface="Times New Roman"/>
                          <a:cs typeface="Times New Roman"/>
                        </a:rPr>
                        <a:t>Category_id</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3"/>
                  </a:ext>
                </a:extLst>
              </a:tr>
            </a:tbl>
          </a:graphicData>
        </a:graphic>
      </p:graphicFrame>
      <p:sp>
        <p:nvSpPr>
          <p:cNvPr id="4" name="Rectangle 3"/>
          <p:cNvSpPr/>
          <p:nvPr/>
        </p:nvSpPr>
        <p:spPr>
          <a:xfrm>
            <a:off x="2028184" y="3320534"/>
            <a:ext cx="1353832" cy="369332"/>
          </a:xfrm>
          <a:prstGeom prst="rect">
            <a:avLst/>
          </a:prstGeom>
        </p:spPr>
        <p:txBody>
          <a:bodyPr wrap="none">
            <a:spAutoFit/>
          </a:bodyPr>
          <a:lstStyle/>
          <a:p>
            <a:r>
              <a:rPr lang="en-IN" dirty="0"/>
              <a:t>CART_TABLE</a:t>
            </a:r>
            <a:endParaRPr lang="en-US" dirty="0"/>
          </a:p>
        </p:txBody>
      </p:sp>
      <p:graphicFrame>
        <p:nvGraphicFramePr>
          <p:cNvPr id="5" name="Table 4"/>
          <p:cNvGraphicFramePr>
            <a:graphicFrameLocks noGrp="1"/>
          </p:cNvGraphicFramePr>
          <p:nvPr/>
        </p:nvGraphicFramePr>
        <p:xfrm>
          <a:off x="2098673" y="3831589"/>
          <a:ext cx="6905626" cy="2797810"/>
        </p:xfrm>
        <a:graphic>
          <a:graphicData uri="http://schemas.openxmlformats.org/drawingml/2006/table">
            <a:tbl>
              <a:tblPr/>
              <a:tblGrid>
                <a:gridCol w="1726037">
                  <a:extLst>
                    <a:ext uri="{9D8B030D-6E8A-4147-A177-3AD203B41FA5}">
                      <a16:colId xmlns:a16="http://schemas.microsoft.com/office/drawing/2014/main" val="20000"/>
                    </a:ext>
                  </a:extLst>
                </a:gridCol>
                <a:gridCol w="1726037">
                  <a:extLst>
                    <a:ext uri="{9D8B030D-6E8A-4147-A177-3AD203B41FA5}">
                      <a16:colId xmlns:a16="http://schemas.microsoft.com/office/drawing/2014/main" val="20001"/>
                    </a:ext>
                  </a:extLst>
                </a:gridCol>
                <a:gridCol w="1726776">
                  <a:extLst>
                    <a:ext uri="{9D8B030D-6E8A-4147-A177-3AD203B41FA5}">
                      <a16:colId xmlns:a16="http://schemas.microsoft.com/office/drawing/2014/main" val="20002"/>
                    </a:ext>
                  </a:extLst>
                </a:gridCol>
                <a:gridCol w="1726776">
                  <a:extLst>
                    <a:ext uri="{9D8B030D-6E8A-4147-A177-3AD203B41FA5}">
                      <a16:colId xmlns:a16="http://schemas.microsoft.com/office/drawing/2014/main" val="20003"/>
                    </a:ext>
                  </a:extLst>
                </a:gridCol>
              </a:tblGrid>
              <a:tr h="279781">
                <a:tc>
                  <a:txBody>
                    <a:bodyPr/>
                    <a:lstStyle/>
                    <a:p>
                      <a:pPr marL="0" marR="0">
                        <a:lnSpc>
                          <a:spcPct val="110000"/>
                        </a:lnSpc>
                        <a:spcBef>
                          <a:spcPts val="0"/>
                        </a:spcBef>
                        <a:spcAft>
                          <a:spcPts val="0"/>
                        </a:spcAft>
                      </a:pPr>
                      <a:r>
                        <a:rPr lang="en-IN" sz="1050" b="1" dirty="0" err="1">
                          <a:solidFill>
                            <a:srgbClr val="FFFFFF"/>
                          </a:solidFill>
                          <a:latin typeface="Calibri"/>
                          <a:ea typeface="Times New Roman"/>
                          <a:cs typeface="Times New Roman"/>
                        </a:rPr>
                        <a:t>FieldName</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Datatype</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Constraint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Description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279781">
                <a:tc>
                  <a:txBody>
                    <a:bodyPr/>
                    <a:lstStyle/>
                    <a:p>
                      <a:pPr marL="0" marR="0">
                        <a:lnSpc>
                          <a:spcPct val="110000"/>
                        </a:lnSpc>
                        <a:spcBef>
                          <a:spcPts val="0"/>
                        </a:spcBef>
                        <a:spcAft>
                          <a:spcPts val="0"/>
                        </a:spcAft>
                      </a:pPr>
                      <a:r>
                        <a:rPr lang="en-IN" sz="1050" b="1">
                          <a:latin typeface="Calibri"/>
                          <a:ea typeface="Times New Roman"/>
                          <a:cs typeface="Times New Roman"/>
                        </a:rPr>
                        <a:t>Cart_id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Primary 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Unique Identify</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r h="279781">
                <a:tc>
                  <a:txBody>
                    <a:bodyPr/>
                    <a:lstStyle/>
                    <a:p>
                      <a:pPr marL="0" marR="0">
                        <a:lnSpc>
                          <a:spcPct val="110000"/>
                        </a:lnSpc>
                        <a:spcBef>
                          <a:spcPts val="0"/>
                        </a:spcBef>
                        <a:spcAft>
                          <a:spcPts val="0"/>
                        </a:spcAft>
                      </a:pPr>
                      <a:r>
                        <a:rPr lang="en-IN" sz="1050" b="1">
                          <a:latin typeface="Calibri"/>
                          <a:ea typeface="Times New Roman"/>
                          <a:cs typeface="Times New Roman"/>
                        </a:rPr>
                        <a:t>Product_id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ForeignKey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dirty="0">
                          <a:latin typeface="Calibri"/>
                          <a:ea typeface="Times New Roman"/>
                          <a:cs typeface="Times New Roman"/>
                        </a:rPr>
                        <a:t>Product Identification</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2"/>
                  </a:ext>
                </a:extLst>
              </a:tr>
              <a:tr h="279781">
                <a:tc>
                  <a:txBody>
                    <a:bodyPr/>
                    <a:lstStyle/>
                    <a:p>
                      <a:pPr marL="0" marR="0">
                        <a:lnSpc>
                          <a:spcPct val="110000"/>
                        </a:lnSpc>
                        <a:spcBef>
                          <a:spcPts val="0"/>
                        </a:spcBef>
                        <a:spcAft>
                          <a:spcPts val="0"/>
                        </a:spcAft>
                      </a:pPr>
                      <a:r>
                        <a:rPr lang="en-IN" sz="1050" b="1" dirty="0" err="1">
                          <a:latin typeface="+mn-lt"/>
                          <a:ea typeface="Times New Roman"/>
                          <a:cs typeface="Times New Roman"/>
                        </a:rPr>
                        <a:t>Sub_category_id</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ForeignKey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dirty="0">
                          <a:latin typeface="+mn-lt"/>
                          <a:ea typeface="Times New Roman"/>
                          <a:cs typeface="Times New Roman"/>
                        </a:rPr>
                        <a:t>Identification Of </a:t>
                      </a:r>
                      <a:r>
                        <a:rPr lang="en-IN" sz="1050" dirty="0" err="1">
                          <a:latin typeface="+mn-lt"/>
                          <a:ea typeface="Times New Roman"/>
                          <a:cs typeface="Times New Roman"/>
                        </a:rPr>
                        <a:t>Sub_cat</a:t>
                      </a:r>
                      <a:endParaRPr lang="en-US" sz="1050" dirty="0">
                        <a:latin typeface="+mn-lt"/>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3"/>
                  </a:ext>
                </a:extLst>
              </a:tr>
              <a:tr h="279781">
                <a:tc>
                  <a:txBody>
                    <a:bodyPr/>
                    <a:lstStyle/>
                    <a:p>
                      <a:pPr marL="0" marR="0">
                        <a:lnSpc>
                          <a:spcPct val="110000"/>
                        </a:lnSpc>
                        <a:spcBef>
                          <a:spcPts val="0"/>
                        </a:spcBef>
                        <a:spcAft>
                          <a:spcPts val="0"/>
                        </a:spcAft>
                      </a:pPr>
                      <a:r>
                        <a:rPr lang="en-IN" sz="1050" b="1">
                          <a:latin typeface="Calibri"/>
                          <a:ea typeface="Times New Roman"/>
                          <a:cs typeface="Times New Roman"/>
                        </a:rPr>
                        <a:t>User_id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ForeignKey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Identification Of User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4"/>
                  </a:ext>
                </a:extLst>
              </a:tr>
              <a:tr h="559562">
                <a:tc>
                  <a:txBody>
                    <a:bodyPr/>
                    <a:lstStyle/>
                    <a:p>
                      <a:pPr marL="0" marR="0">
                        <a:lnSpc>
                          <a:spcPct val="110000"/>
                        </a:lnSpc>
                        <a:spcBef>
                          <a:spcPts val="0"/>
                        </a:spcBef>
                        <a:spcAft>
                          <a:spcPts val="0"/>
                        </a:spcAft>
                      </a:pPr>
                      <a:r>
                        <a:rPr lang="en-IN" sz="1050" b="1">
                          <a:latin typeface="Calibri"/>
                          <a:ea typeface="Times New Roman"/>
                          <a:cs typeface="Times New Roman"/>
                        </a:rPr>
                        <a:t>Product_price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Float(10)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Price of particular product</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5"/>
                  </a:ext>
                </a:extLst>
              </a:tr>
              <a:tr h="279781">
                <a:tc>
                  <a:txBody>
                    <a:bodyPr/>
                    <a:lstStyle/>
                    <a:p>
                      <a:pPr marL="0" marR="0">
                        <a:lnSpc>
                          <a:spcPct val="110000"/>
                        </a:lnSpc>
                        <a:spcBef>
                          <a:spcPts val="0"/>
                        </a:spcBef>
                        <a:spcAft>
                          <a:spcPts val="0"/>
                        </a:spcAft>
                      </a:pPr>
                      <a:r>
                        <a:rPr lang="en-IN" sz="1050" b="1">
                          <a:latin typeface="Calibri"/>
                          <a:ea typeface="Times New Roman"/>
                          <a:cs typeface="Times New Roman"/>
                        </a:rPr>
                        <a:t>Product_Quantity</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endParaRPr lang="en-IN"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Total No Of Product</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6"/>
                  </a:ext>
                </a:extLst>
              </a:tr>
              <a:tr h="559562">
                <a:tc>
                  <a:txBody>
                    <a:bodyPr/>
                    <a:lstStyle/>
                    <a:p>
                      <a:pPr marL="0" marR="0">
                        <a:lnSpc>
                          <a:spcPct val="110000"/>
                        </a:lnSpc>
                        <a:spcBef>
                          <a:spcPts val="0"/>
                        </a:spcBef>
                        <a:spcAft>
                          <a:spcPts val="0"/>
                        </a:spcAft>
                      </a:pPr>
                      <a:r>
                        <a:rPr lang="en-IN" sz="1050" b="1">
                          <a:latin typeface="Calibri"/>
                          <a:ea typeface="Times New Roman"/>
                          <a:cs typeface="Times New Roman"/>
                        </a:rPr>
                        <a:t>Total</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Float(50)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endParaRPr lang="en-IN"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dirty="0">
                          <a:latin typeface="Calibri"/>
                          <a:ea typeface="Times New Roman"/>
                          <a:cs typeface="Times New Roman"/>
                        </a:rPr>
                        <a:t>Sum Of All Item In Rupee</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7"/>
                  </a:ext>
                </a:extLst>
              </a:tr>
            </a:tbl>
          </a:graphicData>
        </a:graphic>
      </p:graphicFrame>
      <p:sp>
        <p:nvSpPr>
          <p:cNvPr id="6" name="Slide Number Placeholder 5"/>
          <p:cNvSpPr>
            <a:spLocks noGrp="1"/>
          </p:cNvSpPr>
          <p:nvPr>
            <p:ph type="sldNum" sz="quarter" idx="12"/>
          </p:nvPr>
        </p:nvSpPr>
        <p:spPr/>
        <p:txBody>
          <a:bodyPr/>
          <a:lstStyle/>
          <a:p>
            <a:fld id="{71766878-3199-4EAB-94E7-2D6D11070E14}"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8008" y="844034"/>
            <a:ext cx="1519583" cy="369332"/>
          </a:xfrm>
          <a:prstGeom prst="rect">
            <a:avLst/>
          </a:prstGeom>
        </p:spPr>
        <p:txBody>
          <a:bodyPr wrap="none">
            <a:spAutoFit/>
          </a:bodyPr>
          <a:lstStyle/>
          <a:p>
            <a:r>
              <a:rPr lang="en-IN" dirty="0"/>
              <a:t>ORDER_TABLE</a:t>
            </a:r>
            <a:endParaRPr lang="en-US" dirty="0"/>
          </a:p>
        </p:txBody>
      </p:sp>
      <p:graphicFrame>
        <p:nvGraphicFramePr>
          <p:cNvPr id="3" name="Table 2"/>
          <p:cNvGraphicFramePr>
            <a:graphicFrameLocks noGrp="1"/>
          </p:cNvGraphicFramePr>
          <p:nvPr/>
        </p:nvGraphicFramePr>
        <p:xfrm>
          <a:off x="2073275" y="1381378"/>
          <a:ext cx="7235824" cy="3584321"/>
        </p:xfrm>
        <a:graphic>
          <a:graphicData uri="http://schemas.openxmlformats.org/drawingml/2006/table">
            <a:tbl>
              <a:tblPr/>
              <a:tblGrid>
                <a:gridCol w="1808569">
                  <a:extLst>
                    <a:ext uri="{9D8B030D-6E8A-4147-A177-3AD203B41FA5}">
                      <a16:colId xmlns:a16="http://schemas.microsoft.com/office/drawing/2014/main" val="20000"/>
                    </a:ext>
                  </a:extLst>
                </a:gridCol>
                <a:gridCol w="1808569">
                  <a:extLst>
                    <a:ext uri="{9D8B030D-6E8A-4147-A177-3AD203B41FA5}">
                      <a16:colId xmlns:a16="http://schemas.microsoft.com/office/drawing/2014/main" val="20001"/>
                    </a:ext>
                  </a:extLst>
                </a:gridCol>
                <a:gridCol w="1809343">
                  <a:extLst>
                    <a:ext uri="{9D8B030D-6E8A-4147-A177-3AD203B41FA5}">
                      <a16:colId xmlns:a16="http://schemas.microsoft.com/office/drawing/2014/main" val="20002"/>
                    </a:ext>
                  </a:extLst>
                </a:gridCol>
                <a:gridCol w="1809343">
                  <a:extLst>
                    <a:ext uri="{9D8B030D-6E8A-4147-A177-3AD203B41FA5}">
                      <a16:colId xmlns:a16="http://schemas.microsoft.com/office/drawing/2014/main" val="20003"/>
                    </a:ext>
                  </a:extLst>
                </a:gridCol>
              </a:tblGrid>
              <a:tr h="325847">
                <a:tc>
                  <a:txBody>
                    <a:bodyPr/>
                    <a:lstStyle/>
                    <a:p>
                      <a:pPr marL="0" marR="0">
                        <a:lnSpc>
                          <a:spcPct val="110000"/>
                        </a:lnSpc>
                        <a:spcBef>
                          <a:spcPts val="0"/>
                        </a:spcBef>
                        <a:spcAft>
                          <a:spcPts val="0"/>
                        </a:spcAft>
                      </a:pPr>
                      <a:r>
                        <a:rPr lang="en-IN" sz="1050" b="1" dirty="0" err="1">
                          <a:solidFill>
                            <a:srgbClr val="FFFFFF"/>
                          </a:solidFill>
                          <a:latin typeface="Calibri"/>
                          <a:ea typeface="Times New Roman"/>
                          <a:cs typeface="Times New Roman"/>
                        </a:rPr>
                        <a:t>FieldName</a:t>
                      </a:r>
                      <a:endParaRPr lang="en-US" sz="1050" dirty="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Datatype</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Constraint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tc>
                  <a:txBody>
                    <a:bodyPr/>
                    <a:lstStyle/>
                    <a:p>
                      <a:pPr marL="0" marR="0">
                        <a:lnSpc>
                          <a:spcPct val="110000"/>
                        </a:lnSpc>
                        <a:spcBef>
                          <a:spcPts val="0"/>
                        </a:spcBef>
                        <a:spcAft>
                          <a:spcPts val="0"/>
                        </a:spcAft>
                      </a:pPr>
                      <a:r>
                        <a:rPr lang="en-IN" sz="1050" b="1">
                          <a:solidFill>
                            <a:srgbClr val="FFFFFF"/>
                          </a:solidFill>
                          <a:latin typeface="Calibri"/>
                          <a:ea typeface="Times New Roman"/>
                          <a:cs typeface="Times New Roman"/>
                        </a:rPr>
                        <a:t>Description</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651695">
                <a:tc>
                  <a:txBody>
                    <a:bodyPr/>
                    <a:lstStyle/>
                    <a:p>
                      <a:pPr marL="0" marR="0">
                        <a:lnSpc>
                          <a:spcPct val="110000"/>
                        </a:lnSpc>
                        <a:spcBef>
                          <a:spcPts val="0"/>
                        </a:spcBef>
                        <a:spcAft>
                          <a:spcPts val="0"/>
                        </a:spcAft>
                      </a:pPr>
                      <a:r>
                        <a:rPr lang="en-IN" sz="1050" b="1">
                          <a:latin typeface="Calibri"/>
                          <a:ea typeface="Times New Roman"/>
                          <a:cs typeface="Times New Roman"/>
                        </a:rPr>
                        <a:t>Order_id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Primary Key,auto increamant</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Unique Identify Of</a:t>
                      </a:r>
                      <a:endParaRPr lang="en-US" sz="1050">
                        <a:latin typeface="Calibri"/>
                        <a:ea typeface="Times New Roman"/>
                        <a:cs typeface="Times New Roman"/>
                      </a:endParaRPr>
                    </a:p>
                    <a:p>
                      <a:pPr marL="0" marR="0">
                        <a:lnSpc>
                          <a:spcPct val="110000"/>
                        </a:lnSpc>
                        <a:spcBef>
                          <a:spcPts val="0"/>
                        </a:spcBef>
                        <a:spcAft>
                          <a:spcPts val="0"/>
                        </a:spcAft>
                      </a:pPr>
                      <a:r>
                        <a:rPr lang="en-IN" sz="1050">
                          <a:latin typeface="Calibri"/>
                          <a:ea typeface="Times New Roman"/>
                          <a:cs typeface="Times New Roman"/>
                        </a:rPr>
                        <a:t>Order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1"/>
                  </a:ext>
                </a:extLst>
              </a:tr>
              <a:tr h="651695">
                <a:tc>
                  <a:txBody>
                    <a:bodyPr/>
                    <a:lstStyle/>
                    <a:p>
                      <a:pPr marL="0" marR="0">
                        <a:lnSpc>
                          <a:spcPct val="110000"/>
                        </a:lnSpc>
                        <a:spcBef>
                          <a:spcPts val="0"/>
                        </a:spcBef>
                        <a:spcAft>
                          <a:spcPts val="0"/>
                        </a:spcAft>
                      </a:pPr>
                      <a:r>
                        <a:rPr lang="en-IN" sz="1050" b="1">
                          <a:latin typeface="Calibri"/>
                          <a:ea typeface="Times New Roman"/>
                          <a:cs typeface="Times New Roman"/>
                        </a:rPr>
                        <a:t>User_id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ForeignKey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User associated With</a:t>
                      </a:r>
                      <a:endParaRPr lang="en-US" sz="1050">
                        <a:latin typeface="Calibri"/>
                        <a:ea typeface="Times New Roman"/>
                        <a:cs typeface="Times New Roman"/>
                      </a:endParaRPr>
                    </a:p>
                    <a:p>
                      <a:pPr marL="0" marR="0">
                        <a:lnSpc>
                          <a:spcPct val="110000"/>
                        </a:lnSpc>
                        <a:spcBef>
                          <a:spcPts val="0"/>
                        </a:spcBef>
                        <a:spcAft>
                          <a:spcPts val="0"/>
                        </a:spcAft>
                      </a:pPr>
                      <a:r>
                        <a:rPr lang="en-IN" sz="1050">
                          <a:latin typeface="Calibri"/>
                          <a:ea typeface="Times New Roman"/>
                          <a:cs typeface="Times New Roman"/>
                        </a:rPr>
                        <a:t>Order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2"/>
                  </a:ext>
                </a:extLst>
              </a:tr>
              <a:tr h="325847">
                <a:tc>
                  <a:txBody>
                    <a:bodyPr/>
                    <a:lstStyle/>
                    <a:p>
                      <a:pPr marL="0" marR="0">
                        <a:lnSpc>
                          <a:spcPct val="110000"/>
                        </a:lnSpc>
                        <a:spcBef>
                          <a:spcPts val="0"/>
                        </a:spcBef>
                        <a:spcAft>
                          <a:spcPts val="0"/>
                        </a:spcAft>
                      </a:pPr>
                      <a:r>
                        <a:rPr lang="en-IN" sz="1050" b="1">
                          <a:latin typeface="Calibri"/>
                          <a:ea typeface="Times New Roman"/>
                          <a:cs typeface="Times New Roman"/>
                        </a:rPr>
                        <a:t>Alternate_Address</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Varchar(50)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endParaRPr lang="en-IN"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Alternative Address</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3"/>
                  </a:ext>
                </a:extLst>
              </a:tr>
              <a:tr h="651695">
                <a:tc>
                  <a:txBody>
                    <a:bodyPr/>
                    <a:lstStyle/>
                    <a:p>
                      <a:pPr marL="0" marR="0">
                        <a:lnSpc>
                          <a:spcPct val="110000"/>
                        </a:lnSpc>
                        <a:spcBef>
                          <a:spcPts val="0"/>
                        </a:spcBef>
                        <a:spcAft>
                          <a:spcPts val="0"/>
                        </a:spcAft>
                      </a:pPr>
                      <a:r>
                        <a:rPr lang="en-IN" sz="1050" b="1">
                          <a:latin typeface="Calibri"/>
                          <a:ea typeface="Times New Roman"/>
                          <a:cs typeface="Times New Roman"/>
                        </a:rPr>
                        <a:t>Cart_id</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Int(50)</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ForeignKey</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Cart Associated With</a:t>
                      </a:r>
                      <a:endParaRPr lang="en-US" sz="1050">
                        <a:latin typeface="Calibri"/>
                        <a:ea typeface="Times New Roman"/>
                        <a:cs typeface="Times New Roman"/>
                      </a:endParaRPr>
                    </a:p>
                    <a:p>
                      <a:pPr marL="0" marR="0">
                        <a:lnSpc>
                          <a:spcPct val="110000"/>
                        </a:lnSpc>
                        <a:spcBef>
                          <a:spcPts val="0"/>
                        </a:spcBef>
                        <a:spcAft>
                          <a:spcPts val="0"/>
                        </a:spcAft>
                      </a:pPr>
                      <a:r>
                        <a:rPr lang="en-IN" sz="1050">
                          <a:latin typeface="Calibri"/>
                          <a:ea typeface="Times New Roman"/>
                          <a:cs typeface="Times New Roman"/>
                        </a:rPr>
                        <a:t>Order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4"/>
                  </a:ext>
                </a:extLst>
              </a:tr>
              <a:tr h="325847">
                <a:tc>
                  <a:txBody>
                    <a:bodyPr/>
                    <a:lstStyle/>
                    <a:p>
                      <a:pPr marL="0" marR="0">
                        <a:lnSpc>
                          <a:spcPct val="110000"/>
                        </a:lnSpc>
                        <a:spcBef>
                          <a:spcPts val="0"/>
                        </a:spcBef>
                        <a:spcAft>
                          <a:spcPts val="0"/>
                        </a:spcAft>
                      </a:pPr>
                      <a:r>
                        <a:rPr lang="en-IN" sz="1050" b="1">
                          <a:latin typeface="Calibri"/>
                          <a:ea typeface="Times New Roman"/>
                          <a:cs typeface="Times New Roman"/>
                        </a:rPr>
                        <a:t>Date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Datetime</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tc>
                  <a:txBody>
                    <a:bodyPr/>
                    <a:lstStyle/>
                    <a:p>
                      <a:pPr marL="0" marR="0">
                        <a:lnSpc>
                          <a:spcPct val="110000"/>
                        </a:lnSpc>
                        <a:spcBef>
                          <a:spcPts val="0"/>
                        </a:spcBef>
                        <a:spcAft>
                          <a:spcPts val="0"/>
                        </a:spcAft>
                      </a:pPr>
                      <a:r>
                        <a:rPr lang="en-IN" sz="1050">
                          <a:latin typeface="Calibri"/>
                          <a:ea typeface="Times New Roman"/>
                          <a:cs typeface="Times New Roman"/>
                        </a:rPr>
                        <a:t>Date and Time Of Order</a:t>
                      </a:r>
                      <a:endParaRPr lang="en-US" sz="105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solidFill>
                      <a:srgbClr val="D6E6F4"/>
                    </a:solidFill>
                  </a:tcPr>
                </a:tc>
                <a:extLst>
                  <a:ext uri="{0D108BD9-81ED-4DB2-BD59-A6C34878D82A}">
                    <a16:rowId xmlns:a16="http://schemas.microsoft.com/office/drawing/2014/main" val="10005"/>
                  </a:ext>
                </a:extLst>
              </a:tr>
              <a:tr h="651695">
                <a:tc>
                  <a:txBody>
                    <a:bodyPr/>
                    <a:lstStyle/>
                    <a:p>
                      <a:pPr marL="0" marR="0">
                        <a:lnSpc>
                          <a:spcPct val="110000"/>
                        </a:lnSpc>
                        <a:spcBef>
                          <a:spcPts val="0"/>
                        </a:spcBef>
                        <a:spcAft>
                          <a:spcPts val="0"/>
                        </a:spcAft>
                      </a:pPr>
                      <a:r>
                        <a:rPr lang="en-IN" sz="1050" b="1">
                          <a:latin typeface="Calibri"/>
                          <a:ea typeface="Times New Roman"/>
                          <a:cs typeface="Times New Roman"/>
                        </a:rPr>
                        <a:t>Payment_type</a:t>
                      </a:r>
                      <a:endParaRPr lang="en-US" sz="1050">
                        <a:latin typeface="Calibri"/>
                        <a:ea typeface="Times New Roman"/>
                        <a:cs typeface="Times New Roman"/>
                      </a:endParaRPr>
                    </a:p>
                  </a:txBody>
                  <a:tcPr marL="68580" marR="68580" marT="0" marB="0">
                    <a:lnL w="12700" cap="flat" cmpd="sng" algn="ctr">
                      <a:solidFill>
                        <a:srgbClr val="84B3DF"/>
                      </a:solidFill>
                      <a:prstDash val="solid"/>
                      <a:round/>
                      <a:headEnd type="none" w="med" len="med"/>
                      <a:tailEnd type="none" w="med" len="med"/>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Boolean</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a:latin typeface="Calibri"/>
                          <a:ea typeface="Times New Roman"/>
                          <a:cs typeface="Times New Roman"/>
                        </a:rPr>
                        <a:t>NOT NULL</a:t>
                      </a:r>
                      <a:endParaRPr lang="en-US" sz="1050">
                        <a:latin typeface="Calibri"/>
                        <a:ea typeface="Times New Roman"/>
                        <a:cs typeface="Times New Roman"/>
                      </a:endParaRPr>
                    </a:p>
                  </a:txBody>
                  <a:tcPr marL="68580" marR="68580" marT="0" marB="0">
                    <a:lnL>
                      <a:noFill/>
                    </a:lnL>
                    <a:lnR>
                      <a:noFill/>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tc>
                  <a:txBody>
                    <a:bodyPr/>
                    <a:lstStyle/>
                    <a:p>
                      <a:pPr marL="0" marR="0">
                        <a:lnSpc>
                          <a:spcPct val="110000"/>
                        </a:lnSpc>
                        <a:spcBef>
                          <a:spcPts val="0"/>
                        </a:spcBef>
                        <a:spcAft>
                          <a:spcPts val="0"/>
                        </a:spcAft>
                      </a:pPr>
                      <a:r>
                        <a:rPr lang="en-IN" sz="1050" dirty="0">
                          <a:latin typeface="Calibri"/>
                          <a:ea typeface="Times New Roman"/>
                          <a:cs typeface="Times New Roman"/>
                        </a:rPr>
                        <a:t>Method Used For Payment (COD)</a:t>
                      </a:r>
                      <a:endParaRPr lang="en-US" sz="1050" dirty="0">
                        <a:latin typeface="Calibri"/>
                        <a:ea typeface="Times New Roman"/>
                        <a:cs typeface="Times New Roman"/>
                      </a:endParaRPr>
                    </a:p>
                  </a:txBody>
                  <a:tcPr marL="68580" marR="68580" marT="0" marB="0">
                    <a:lnL>
                      <a:noFill/>
                    </a:lnL>
                    <a:lnR w="12700" cap="flat" cmpd="sng" algn="ctr">
                      <a:solidFill>
                        <a:srgbClr val="84B3DF"/>
                      </a:solidFill>
                      <a:prstDash val="solid"/>
                      <a:round/>
                      <a:headEnd type="none" w="med" len="med"/>
                      <a:tailEnd type="none" w="med" len="med"/>
                    </a:lnR>
                    <a:lnT w="12700" cap="flat" cmpd="sng" algn="ctr">
                      <a:solidFill>
                        <a:srgbClr val="84B3DF"/>
                      </a:solidFill>
                      <a:prstDash val="solid"/>
                      <a:round/>
                      <a:headEnd type="none" w="med" len="med"/>
                      <a:tailEnd type="none" w="med" len="med"/>
                    </a:lnT>
                    <a:lnB w="12700" cap="flat" cmpd="sng" algn="ctr">
                      <a:solidFill>
                        <a:srgbClr val="84B3D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71766878-3199-4EAB-94E7-2D6D11070E14}"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000" dirty="0"/>
              <a:t>Sample </a:t>
            </a:r>
            <a:br>
              <a:rPr lang="en-US" sz="5000" dirty="0"/>
            </a:br>
            <a:r>
              <a:rPr lang="en-US" sz="5000" dirty="0"/>
              <a:t>Screen </a:t>
            </a:r>
            <a:br>
              <a:rPr lang="en-US" sz="5000" dirty="0"/>
            </a:br>
            <a:r>
              <a:rPr lang="en-US" sz="5000" dirty="0"/>
              <a:t>Layouts</a:t>
            </a:r>
          </a:p>
        </p:txBody>
      </p:sp>
      <p:sp>
        <p:nvSpPr>
          <p:cNvPr id="3" name="Subtitle 2"/>
          <p:cNvSpPr>
            <a:spLocks noGrp="1"/>
          </p:cNvSpPr>
          <p:nvPr>
            <p:ph type="subTitle" idx="1"/>
          </p:nvPr>
        </p:nvSpPr>
        <p:spPr/>
        <p:txBody>
          <a:bodyPr>
            <a:normAutofit/>
          </a:bodyPr>
          <a:lstStyle/>
          <a:p>
            <a:r>
              <a:rPr lang="en-US" sz="3000" dirty="0" err="1"/>
              <a:t>WoodStreet</a:t>
            </a:r>
            <a:endParaRPr lang="en-US" sz="3000"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buFont typeface="Wingdings" pitchFamily="2" charset="2"/>
              <a:buChar char="Ø"/>
            </a:pPr>
            <a:r>
              <a:rPr lang="en-IN" sz="2800" b="1" dirty="0">
                <a:solidFill>
                  <a:schemeClr val="tx2">
                    <a:lumMod val="75000"/>
                  </a:schemeClr>
                </a:solidFill>
              </a:rPr>
              <a:t> Login</a:t>
            </a:r>
            <a:r>
              <a:rPr lang="en-IN" sz="2800" b="1" dirty="0"/>
              <a:t> :-</a:t>
            </a:r>
            <a:br>
              <a:rPr lang="en-US" sz="2300" dirty="0"/>
            </a:br>
            <a:endParaRPr lang="en-US" sz="2300" dirty="0"/>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l="34222" t="4493" r="33926"/>
          <a:stretch/>
        </p:blipFill>
        <p:spPr bwMode="auto">
          <a:xfrm>
            <a:off x="2540000" y="1001899"/>
            <a:ext cx="3566160" cy="5641848"/>
          </a:xfrm>
          <a:prstGeom prst="rect">
            <a:avLst/>
          </a:prstGeom>
          <a:ln>
            <a:noFill/>
          </a:ln>
          <a:effectLst>
            <a:softEdge rad="112500"/>
          </a:effectLst>
          <a:extLst>
            <a:ext uri="{53640926-AAD7-44D8-BBD7-CCE9431645EC}">
              <a14:shadowObscured xmlns:a14="http://schemas.microsoft.com/office/drawing/2010/main"/>
            </a:ext>
          </a:extLst>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34281" t="4774" r="34395"/>
          <a:stretch/>
        </p:blipFill>
        <p:spPr bwMode="auto">
          <a:xfrm>
            <a:off x="6705364" y="1041400"/>
            <a:ext cx="3566160" cy="5641848"/>
          </a:xfrm>
          <a:prstGeom prst="rect">
            <a:avLst/>
          </a:prstGeom>
          <a:ln>
            <a:noFill/>
          </a:ln>
          <a:effectLst>
            <a:softEdge rad="112500"/>
          </a:effectLst>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71766878-3199-4EAB-94E7-2D6D11070E14}"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itchFamily="2" charset="2"/>
              <a:buChar char="Ø"/>
            </a:pPr>
            <a:r>
              <a:rPr lang="en-IN" sz="2500" b="1" dirty="0">
                <a:solidFill>
                  <a:schemeClr val="tx2">
                    <a:lumMod val="75000"/>
                  </a:schemeClr>
                </a:solidFill>
              </a:rPr>
              <a:t> </a:t>
            </a:r>
            <a:r>
              <a:rPr lang="en-IN" sz="2500" b="1" dirty="0"/>
              <a:t>Sign Up:-					</a:t>
            </a:r>
            <a:br>
              <a:rPr lang="en-US" sz="2500" b="1" dirty="0"/>
            </a:br>
            <a:br>
              <a:rPr lang="en-US" sz="2500" b="1" dirty="0"/>
            </a:br>
            <a:endParaRPr lang="en-US" sz="2500" b="1" dirty="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33964" t="3932" r="33961"/>
          <a:stretch/>
        </p:blipFill>
        <p:spPr bwMode="auto">
          <a:xfrm>
            <a:off x="4243486" y="811807"/>
            <a:ext cx="3566160" cy="5641848"/>
          </a:xfrm>
          <a:prstGeom prst="rect">
            <a:avLst/>
          </a:prstGeom>
          <a:ln>
            <a:noFill/>
          </a:ln>
          <a:effectLst>
            <a:softEdge rad="112500"/>
          </a:effectLst>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71766878-3199-4EAB-94E7-2D6D11070E14}"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buFont typeface="Wingdings" pitchFamily="2" charset="2"/>
              <a:buChar char="Ø"/>
            </a:pPr>
            <a:r>
              <a:rPr lang="en-IN" sz="2800" b="1" dirty="0">
                <a:solidFill>
                  <a:schemeClr val="tx2">
                    <a:lumMod val="75000"/>
                  </a:schemeClr>
                </a:solidFill>
              </a:rPr>
              <a:t> Home page</a:t>
            </a:r>
            <a:r>
              <a:rPr lang="en-IN" sz="2800" b="1" dirty="0"/>
              <a:t>:-</a:t>
            </a:r>
            <a:br>
              <a:rPr lang="en-US" sz="2300" dirty="0"/>
            </a:br>
            <a:endParaRPr lang="en-US" sz="2300" dirty="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34123" t="4727" r="33858"/>
          <a:stretch/>
        </p:blipFill>
        <p:spPr bwMode="auto">
          <a:xfrm>
            <a:off x="2335374" y="975159"/>
            <a:ext cx="3566160" cy="5641848"/>
          </a:xfrm>
          <a:prstGeom prst="rect">
            <a:avLst/>
          </a:prstGeom>
          <a:ln>
            <a:noFill/>
          </a:ln>
          <a:effectLst>
            <a:softEdge rad="112500"/>
          </a:effectLst>
          <a:extLst>
            <a:ext uri="{53640926-AAD7-44D8-BBD7-CCE9431645EC}">
              <a14:shadowObscured xmlns:a14="http://schemas.microsoft.com/office/drawing/2010/main"/>
            </a:ext>
          </a:extLst>
        </p:spPr>
      </p:pic>
      <p:pic>
        <p:nvPicPr>
          <p:cNvPr id="7" name="Picture 6"/>
          <p:cNvPicPr/>
          <p:nvPr/>
        </p:nvPicPr>
        <p:blipFill rotWithShape="1">
          <a:blip r:embed="rId3" cstate="print">
            <a:extLst>
              <a:ext uri="{28A0092B-C50C-407E-A947-70E740481C1C}">
                <a14:useLocalDpi xmlns:a14="http://schemas.microsoft.com/office/drawing/2010/main" val="0"/>
              </a:ext>
            </a:extLst>
          </a:blip>
          <a:srcRect l="34124" t="4531" r="33858"/>
          <a:stretch/>
        </p:blipFill>
        <p:spPr bwMode="auto">
          <a:xfrm>
            <a:off x="6489516" y="973914"/>
            <a:ext cx="3568884" cy="5642838"/>
          </a:xfrm>
          <a:prstGeom prst="rect">
            <a:avLst/>
          </a:prstGeom>
          <a:ln>
            <a:noFill/>
          </a:ln>
          <a:effectLst>
            <a:softEdge rad="112500"/>
          </a:effectLst>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71766878-3199-4EAB-94E7-2D6D11070E14}"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itchFamily="2" charset="2"/>
              <a:buChar char="Ø"/>
            </a:pPr>
            <a:r>
              <a:rPr lang="en-IN" sz="2500" b="1" dirty="0">
                <a:solidFill>
                  <a:schemeClr val="tx2">
                    <a:lumMod val="75000"/>
                  </a:schemeClr>
                </a:solidFill>
              </a:rPr>
              <a:t> </a:t>
            </a:r>
            <a:r>
              <a:rPr lang="en-IN" sz="2500" b="1" dirty="0"/>
              <a:t>Details of product:-					</a:t>
            </a:r>
            <a:br>
              <a:rPr lang="en-US" sz="2500" b="1" dirty="0"/>
            </a:br>
            <a:br>
              <a:rPr lang="en-US" sz="2500" b="1" dirty="0"/>
            </a:br>
            <a:endParaRPr lang="en-US" sz="2500" b="1"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33902" t="4727" r="34190"/>
          <a:stretch/>
        </p:blipFill>
        <p:spPr bwMode="auto">
          <a:xfrm>
            <a:off x="4433289" y="931054"/>
            <a:ext cx="3566160" cy="5641848"/>
          </a:xfrm>
          <a:prstGeom prst="rect">
            <a:avLst/>
          </a:prstGeom>
          <a:ln>
            <a:noFill/>
          </a:ln>
          <a:effectLst>
            <a:softEdge rad="112500"/>
          </a:effectLst>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71766878-3199-4EAB-94E7-2D6D11070E14}"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buFont typeface="Wingdings" pitchFamily="2" charset="2"/>
              <a:buChar char="Ø"/>
            </a:pPr>
            <a:r>
              <a:rPr lang="en-IN" sz="2800" b="1" dirty="0">
                <a:solidFill>
                  <a:schemeClr val="tx2">
                    <a:lumMod val="75000"/>
                  </a:schemeClr>
                </a:solidFill>
              </a:rPr>
              <a:t> address details</a:t>
            </a:r>
            <a:r>
              <a:rPr lang="en-IN" sz="2800" b="1" dirty="0"/>
              <a:t>:-</a:t>
            </a:r>
            <a:br>
              <a:rPr lang="en-US" sz="2300" dirty="0"/>
            </a:br>
            <a:endParaRPr lang="en-US" sz="2300" dirty="0"/>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33903" t="4334" r="34079"/>
          <a:stretch/>
        </p:blipFill>
        <p:spPr bwMode="auto">
          <a:xfrm>
            <a:off x="2324069" y="988726"/>
            <a:ext cx="3566160" cy="5641848"/>
          </a:xfrm>
          <a:prstGeom prst="rect">
            <a:avLst/>
          </a:prstGeom>
          <a:ln>
            <a:noFill/>
          </a:ln>
          <a:effectLst>
            <a:softEdge rad="112500"/>
          </a:effectLst>
          <a:extLst>
            <a:ext uri="{53640926-AAD7-44D8-BBD7-CCE9431645EC}">
              <a14:shadowObscured xmlns:a14="http://schemas.microsoft.com/office/drawing/2010/main"/>
            </a:ext>
          </a:extLst>
        </p:spPr>
      </p:pic>
      <p:pic>
        <p:nvPicPr>
          <p:cNvPr id="8" name="Picture 7"/>
          <p:cNvPicPr/>
          <p:nvPr/>
        </p:nvPicPr>
        <p:blipFill rotWithShape="1">
          <a:blip r:embed="rId3" cstate="print">
            <a:extLst>
              <a:ext uri="{28A0092B-C50C-407E-A947-70E740481C1C}">
                <a14:useLocalDpi xmlns:a14="http://schemas.microsoft.com/office/drawing/2010/main" val="0"/>
              </a:ext>
            </a:extLst>
          </a:blip>
          <a:srcRect l="34013" t="4136" r="33747"/>
          <a:stretch/>
        </p:blipFill>
        <p:spPr bwMode="auto">
          <a:xfrm>
            <a:off x="6299100" y="988726"/>
            <a:ext cx="3566160" cy="5641848"/>
          </a:xfrm>
          <a:prstGeom prst="rect">
            <a:avLst/>
          </a:prstGeom>
          <a:ln>
            <a:noFill/>
          </a:ln>
          <a:effectLst>
            <a:softEdge rad="112500"/>
          </a:effectLst>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71766878-3199-4EAB-94E7-2D6D11070E14}"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itchFamily="2" charset="2"/>
              <a:buChar char="Ø"/>
            </a:pPr>
            <a:r>
              <a:rPr lang="en-IN" sz="2500" b="1" dirty="0">
                <a:solidFill>
                  <a:schemeClr val="tx2">
                    <a:lumMod val="75000"/>
                  </a:schemeClr>
                </a:solidFill>
              </a:rPr>
              <a:t> </a:t>
            </a:r>
            <a:r>
              <a:rPr lang="en-IN" sz="2500" b="1" dirty="0"/>
              <a:t>cart:-					</a:t>
            </a:r>
            <a:br>
              <a:rPr lang="en-US" sz="2500" b="1" dirty="0"/>
            </a:br>
            <a:br>
              <a:rPr lang="en-US" sz="2500" b="1" dirty="0"/>
            </a:br>
            <a:endParaRPr lang="en-US" sz="2500" b="1" dirty="0"/>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33791" t="4334" r="33968"/>
          <a:stretch/>
        </p:blipFill>
        <p:spPr bwMode="auto">
          <a:xfrm>
            <a:off x="4644609" y="963326"/>
            <a:ext cx="3566160" cy="5641848"/>
          </a:xfrm>
          <a:prstGeom prst="rect">
            <a:avLst/>
          </a:prstGeom>
          <a:ln>
            <a:noFill/>
          </a:ln>
          <a:effectLst>
            <a:softEdge rad="112500"/>
          </a:effectLst>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71766878-3199-4EAB-94E7-2D6D11070E14}"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330200"/>
            <a:ext cx="10172700" cy="930591"/>
          </a:xfrm>
        </p:spPr>
        <p:txBody>
          <a:bodyPr>
            <a:noAutofit/>
          </a:bodyPr>
          <a:lstStyle/>
          <a:p>
            <a:pPr algn="ctr"/>
            <a:r>
              <a:rPr lang="en-IN" sz="5000" b="1" dirty="0">
                <a:solidFill>
                  <a:schemeClr val="tx2">
                    <a:lumMod val="75000"/>
                  </a:schemeClr>
                </a:solidFill>
              </a:rPr>
              <a:t>Conclusion</a:t>
            </a:r>
            <a:endParaRPr lang="en-US" sz="5000" b="1" dirty="0">
              <a:solidFill>
                <a:schemeClr val="tx2">
                  <a:lumMod val="75000"/>
                </a:schemeClr>
              </a:solidFill>
            </a:endParaRPr>
          </a:p>
        </p:txBody>
      </p:sp>
      <p:sp>
        <p:nvSpPr>
          <p:cNvPr id="3" name="Text Placeholder 2"/>
          <p:cNvSpPr>
            <a:spLocks noGrp="1"/>
          </p:cNvSpPr>
          <p:nvPr>
            <p:ph type="body" idx="1"/>
          </p:nvPr>
        </p:nvSpPr>
        <p:spPr>
          <a:xfrm>
            <a:off x="2731168" y="1576138"/>
            <a:ext cx="9206832" cy="5281862"/>
          </a:xfrm>
        </p:spPr>
        <p:txBody>
          <a:bodyPr>
            <a:normAutofit fontScale="92500" lnSpcReduction="20000"/>
          </a:bodyPr>
          <a:lstStyle/>
          <a:p>
            <a:pPr lvl="4">
              <a:buFont typeface="Wingdings" pitchFamily="2" charset="2"/>
              <a:buChar char="Ø"/>
            </a:pPr>
            <a:endParaRPr lang="en-IN" sz="2000" dirty="0"/>
          </a:p>
          <a:p>
            <a:pPr marL="457200" marR="0" indent="457200">
              <a:lnSpc>
                <a:spcPct val="110000"/>
              </a:lnSpc>
              <a:spcBef>
                <a:spcPts val="0"/>
              </a:spcBef>
              <a:spcAft>
                <a:spcPts val="600"/>
              </a:spcAft>
              <a:buFont typeface="Wingdings" pitchFamily="2" charset="2"/>
              <a:buChar char="Ø"/>
            </a:pPr>
            <a:r>
              <a:rPr lang="en-IN" dirty="0">
                <a:solidFill>
                  <a:schemeClr val="tx1"/>
                </a:solidFill>
                <a:ea typeface="Times New Roman"/>
                <a:cs typeface="Times New Roman"/>
              </a:rPr>
              <a:t>It was a wonderful and learning experience for us while working on this project. This project took us through the various phases of project development and gave us real insight into the world of software and programming. The joy of working and the thrill involved while tackling the various problems and challenges gave us a feel of developer’s industry.</a:t>
            </a:r>
            <a:endParaRPr lang="en-US" sz="1200" dirty="0">
              <a:solidFill>
                <a:schemeClr val="tx1"/>
              </a:solidFill>
              <a:ea typeface="Times New Roman"/>
              <a:cs typeface="Times New Roman"/>
            </a:endParaRPr>
          </a:p>
          <a:p>
            <a:pPr marL="457200" marR="0" indent="457200">
              <a:lnSpc>
                <a:spcPct val="110000"/>
              </a:lnSpc>
              <a:spcBef>
                <a:spcPts val="0"/>
              </a:spcBef>
              <a:spcAft>
                <a:spcPts val="600"/>
              </a:spcAft>
            </a:pPr>
            <a:r>
              <a:rPr lang="en-IN" dirty="0">
                <a:solidFill>
                  <a:schemeClr val="tx1"/>
                </a:solidFill>
                <a:ea typeface="Times New Roman"/>
                <a:cs typeface="Times New Roman"/>
              </a:rPr>
              <a:t> </a:t>
            </a:r>
            <a:endParaRPr lang="en-US" sz="1200" dirty="0">
              <a:solidFill>
                <a:schemeClr val="tx1"/>
              </a:solidFill>
              <a:ea typeface="Times New Roman"/>
              <a:cs typeface="Times New Roman"/>
            </a:endParaRPr>
          </a:p>
          <a:p>
            <a:pPr marL="457200" marR="0" indent="457200">
              <a:lnSpc>
                <a:spcPct val="110000"/>
              </a:lnSpc>
              <a:spcBef>
                <a:spcPts val="0"/>
              </a:spcBef>
              <a:spcAft>
                <a:spcPts val="600"/>
              </a:spcAft>
              <a:buFont typeface="Wingdings" pitchFamily="2" charset="2"/>
              <a:buChar char="Ø"/>
            </a:pPr>
            <a:r>
              <a:rPr lang="en-IN" dirty="0">
                <a:solidFill>
                  <a:schemeClr val="tx1"/>
                </a:solidFill>
                <a:ea typeface="Times New Roman"/>
                <a:cs typeface="Times New Roman"/>
              </a:rPr>
              <a:t>I sincerely thanks to my parents, group members, internal guide i.e. </a:t>
            </a:r>
            <a:r>
              <a:rPr lang="en-IN" u="sng" dirty="0">
                <a:solidFill>
                  <a:schemeClr val="tx1"/>
                </a:solidFill>
                <a:ea typeface="Times New Roman"/>
                <a:cs typeface="Times New Roman"/>
              </a:rPr>
              <a:t>Prof. </a:t>
            </a:r>
            <a:r>
              <a:rPr lang="en-IN" u="sng" dirty="0" err="1">
                <a:solidFill>
                  <a:schemeClr val="tx1"/>
                </a:solidFill>
                <a:ea typeface="Times New Roman"/>
                <a:cs typeface="Times New Roman"/>
              </a:rPr>
              <a:t>Bharti</a:t>
            </a:r>
            <a:r>
              <a:rPr lang="en-IN" u="sng" dirty="0">
                <a:solidFill>
                  <a:schemeClr val="tx1"/>
                </a:solidFill>
                <a:ea typeface="Times New Roman"/>
                <a:cs typeface="Times New Roman"/>
              </a:rPr>
              <a:t> shah</a:t>
            </a:r>
            <a:r>
              <a:rPr lang="en-IN" dirty="0">
                <a:solidFill>
                  <a:schemeClr val="tx1"/>
                </a:solidFill>
                <a:ea typeface="Times New Roman"/>
                <a:cs typeface="Times New Roman"/>
              </a:rPr>
              <a:t>, external guide </a:t>
            </a:r>
            <a:r>
              <a:rPr lang="en-IN" u="sng" dirty="0" err="1">
                <a:solidFill>
                  <a:schemeClr val="tx1"/>
                </a:solidFill>
                <a:ea typeface="Calibri"/>
                <a:cs typeface="Calibri"/>
              </a:rPr>
              <a:t>Jainam</a:t>
            </a:r>
            <a:r>
              <a:rPr lang="en-IN" u="sng" dirty="0">
                <a:solidFill>
                  <a:schemeClr val="tx1"/>
                </a:solidFill>
                <a:ea typeface="Calibri"/>
                <a:cs typeface="Calibri"/>
              </a:rPr>
              <a:t> </a:t>
            </a:r>
            <a:r>
              <a:rPr lang="en-IN" u="sng" dirty="0" err="1">
                <a:solidFill>
                  <a:schemeClr val="tx1"/>
                </a:solidFill>
                <a:ea typeface="Calibri"/>
                <a:cs typeface="Calibri"/>
              </a:rPr>
              <a:t>Jhaveri</a:t>
            </a:r>
            <a:r>
              <a:rPr lang="en-IN" dirty="0">
                <a:solidFill>
                  <a:schemeClr val="tx1"/>
                </a:solidFill>
                <a:ea typeface="Times New Roman"/>
                <a:cs typeface="Times New Roman"/>
              </a:rPr>
              <a:t> and other faculty members and GLS Faculty of Computer Applications &amp; IT for their sole support at every step of this project.</a:t>
            </a:r>
            <a:endParaRPr lang="en-US" sz="1200" dirty="0">
              <a:solidFill>
                <a:schemeClr val="tx1"/>
              </a:solidFill>
              <a:ea typeface="Times New Roman"/>
              <a:cs typeface="Times New Roman"/>
            </a:endParaRPr>
          </a:p>
          <a:p>
            <a:endParaRPr lang="en-US" u="sng" dirty="0"/>
          </a:p>
          <a:p>
            <a:r>
              <a:rPr lang="en-IN" dirty="0"/>
              <a:t>	</a:t>
            </a:r>
            <a:endParaRPr lang="en-US" sz="700" dirty="0"/>
          </a:p>
          <a:p>
            <a:pPr lvl="4"/>
            <a:endParaRPr lang="en-IN" sz="2000" dirty="0">
              <a:solidFill>
                <a:schemeClr val="tx1"/>
              </a:solidFill>
            </a:endParaRPr>
          </a:p>
        </p:txBody>
      </p:sp>
      <p:sp>
        <p:nvSpPr>
          <p:cNvPr id="4" name="Slide Number Placeholder 3"/>
          <p:cNvSpPr>
            <a:spLocks noGrp="1"/>
          </p:cNvSpPr>
          <p:nvPr>
            <p:ph type="sldNum" sz="quarter" idx="12"/>
          </p:nvPr>
        </p:nvSpPr>
        <p:spPr/>
        <p:txBody>
          <a:bodyPr/>
          <a:lstStyle/>
          <a:p>
            <a:fld id="{71766878-3199-4EAB-94E7-2D6D11070E14}" type="slidenum">
              <a:rPr lang="en-US" smtClean="0"/>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8866" y="0"/>
            <a:ext cx="11054686" cy="6848029"/>
          </a:xfrm>
          <a:prstGeom prst="rect">
            <a:avLst/>
          </a:prstGeom>
          <a:noFill/>
        </p:spPr>
        <p:txBody>
          <a:bodyPr wrap="square" rtlCol="0">
            <a:spAutoFit/>
          </a:bodyPr>
          <a:lstStyle/>
          <a:p>
            <a:pPr algn="ctr"/>
            <a:r>
              <a:rPr lang="en-IN" sz="5000" b="1" u="sng" dirty="0">
                <a:solidFill>
                  <a:schemeClr val="tx2">
                    <a:lumMod val="90000"/>
                    <a:lumOff val="10000"/>
                  </a:schemeClr>
                </a:solidFill>
                <a:latin typeface="Cambria" pitchFamily="18" charset="0"/>
              </a:rPr>
              <a:t>INDEX</a:t>
            </a:r>
            <a:r>
              <a:rPr lang="en-IN" sz="2500" dirty="0">
                <a:latin typeface="Cambria" pitchFamily="18" charset="0"/>
              </a:rPr>
              <a:t> </a:t>
            </a:r>
            <a:br>
              <a:rPr lang="en-US" sz="2500" dirty="0">
                <a:latin typeface="Cambria" pitchFamily="18" charset="0"/>
              </a:rPr>
            </a:br>
            <a:r>
              <a:rPr lang="en-IN" sz="2500" dirty="0">
                <a:latin typeface="Cambria" pitchFamily="18" charset="0"/>
              </a:rPr>
              <a:t> </a:t>
            </a:r>
            <a:br>
              <a:rPr lang="en-US" sz="2500" dirty="0">
                <a:latin typeface="Cambria" pitchFamily="18" charset="0"/>
              </a:rPr>
            </a:br>
            <a:r>
              <a:rPr lang="en-IN" sz="2800" dirty="0">
                <a:solidFill>
                  <a:schemeClr val="tx2">
                    <a:lumMod val="75000"/>
                    <a:lumOff val="25000"/>
                  </a:schemeClr>
                </a:solidFill>
                <a:latin typeface="Cambria" pitchFamily="18" charset="0"/>
              </a:rPr>
              <a:t>Company Profile 		................................................................  	04</a:t>
            </a:r>
            <a:br>
              <a:rPr lang="en-US" sz="2800" dirty="0">
                <a:solidFill>
                  <a:schemeClr val="tx2">
                    <a:lumMod val="75000"/>
                    <a:lumOff val="25000"/>
                  </a:schemeClr>
                </a:solidFill>
                <a:latin typeface="Cambria" pitchFamily="18" charset="0"/>
              </a:rPr>
            </a:br>
            <a:r>
              <a:rPr lang="en-US" sz="2800" dirty="0">
                <a:solidFill>
                  <a:schemeClr val="tx2">
                    <a:lumMod val="75000"/>
                    <a:lumOff val="25000"/>
                  </a:schemeClr>
                </a:solidFill>
                <a:latin typeface="Cambria" pitchFamily="18" charset="0"/>
              </a:rPr>
              <a:t>Tools and Technology</a:t>
            </a:r>
            <a:r>
              <a:rPr lang="en-IN" sz="2800" dirty="0">
                <a:solidFill>
                  <a:schemeClr val="tx2">
                    <a:lumMod val="75000"/>
                    <a:lumOff val="25000"/>
                  </a:schemeClr>
                </a:solidFill>
                <a:latin typeface="Cambria" pitchFamily="18" charset="0"/>
              </a:rPr>
              <a:t>................................................................ 	06</a:t>
            </a:r>
          </a:p>
          <a:p>
            <a:pPr algn="ctr"/>
            <a:r>
              <a:rPr lang="en-IN" sz="2800" dirty="0">
                <a:solidFill>
                  <a:schemeClr val="tx2">
                    <a:lumMod val="75000"/>
                    <a:lumOff val="25000"/>
                  </a:schemeClr>
                </a:solidFill>
                <a:latin typeface="Cambria" pitchFamily="18" charset="0"/>
              </a:rPr>
              <a:t>System Requirement ................................................................ 	07</a:t>
            </a:r>
          </a:p>
          <a:p>
            <a:pPr algn="ctr"/>
            <a:r>
              <a:rPr lang="en-IN" sz="2800" dirty="0">
                <a:solidFill>
                  <a:schemeClr val="tx2">
                    <a:lumMod val="75000"/>
                    <a:lumOff val="25000"/>
                  </a:schemeClr>
                </a:solidFill>
                <a:latin typeface="Cambria" pitchFamily="18" charset="0"/>
              </a:rPr>
              <a:t>Existing System 		................................................................  	08</a:t>
            </a:r>
          </a:p>
          <a:p>
            <a:pPr algn="ctr"/>
            <a:r>
              <a:rPr lang="en-IN" sz="2800" dirty="0">
                <a:solidFill>
                  <a:schemeClr val="tx2">
                    <a:lumMod val="75000"/>
                    <a:lumOff val="25000"/>
                  </a:schemeClr>
                </a:solidFill>
                <a:latin typeface="Cambria" pitchFamily="18" charset="0"/>
              </a:rPr>
              <a:t>Propose System 		................................................................ 	09</a:t>
            </a:r>
            <a:br>
              <a:rPr lang="en-US" sz="2800" dirty="0">
                <a:solidFill>
                  <a:schemeClr val="tx2">
                    <a:lumMod val="75000"/>
                    <a:lumOff val="25000"/>
                  </a:schemeClr>
                </a:solidFill>
                <a:latin typeface="Cambria" pitchFamily="18" charset="0"/>
              </a:rPr>
            </a:br>
            <a:r>
              <a:rPr lang="en-IN" sz="2800" dirty="0">
                <a:solidFill>
                  <a:schemeClr val="tx2">
                    <a:lumMod val="75000"/>
                    <a:lumOff val="25000"/>
                  </a:schemeClr>
                </a:solidFill>
                <a:latin typeface="Cambria" pitchFamily="18" charset="0"/>
              </a:rPr>
              <a:t>Use case Diagram	 	................................................................	11</a:t>
            </a:r>
          </a:p>
          <a:p>
            <a:pPr algn="ctr"/>
            <a:r>
              <a:rPr lang="en-IN" sz="2800" dirty="0">
                <a:solidFill>
                  <a:schemeClr val="tx2">
                    <a:lumMod val="75000"/>
                    <a:lumOff val="25000"/>
                  </a:schemeClr>
                </a:solidFill>
                <a:latin typeface="Cambria" pitchFamily="18" charset="0"/>
              </a:rPr>
              <a:t>Activity Diagram		 ................................................................ 	12</a:t>
            </a:r>
            <a:br>
              <a:rPr lang="en-US" sz="2800" dirty="0">
                <a:solidFill>
                  <a:schemeClr val="tx2">
                    <a:lumMod val="75000"/>
                    <a:lumOff val="25000"/>
                  </a:schemeClr>
                </a:solidFill>
                <a:latin typeface="Cambria" pitchFamily="18" charset="0"/>
              </a:rPr>
            </a:br>
            <a:r>
              <a:rPr lang="en-IN" sz="2800" dirty="0">
                <a:solidFill>
                  <a:schemeClr val="tx2">
                    <a:lumMod val="75000"/>
                    <a:lumOff val="25000"/>
                  </a:schemeClr>
                </a:solidFill>
                <a:latin typeface="Cambria" pitchFamily="18" charset="0"/>
              </a:rPr>
              <a:t>Class Diagram			................................................................	13</a:t>
            </a:r>
            <a:br>
              <a:rPr lang="en-US" sz="2800" dirty="0">
                <a:solidFill>
                  <a:schemeClr val="tx2">
                    <a:lumMod val="75000"/>
                    <a:lumOff val="25000"/>
                  </a:schemeClr>
                </a:solidFill>
                <a:latin typeface="Cambria" pitchFamily="18" charset="0"/>
              </a:rPr>
            </a:br>
            <a:r>
              <a:rPr lang="en-IN" sz="2800" dirty="0">
                <a:solidFill>
                  <a:schemeClr val="tx2">
                    <a:lumMod val="75000"/>
                    <a:lumOff val="25000"/>
                  </a:schemeClr>
                </a:solidFill>
                <a:latin typeface="Cambria" pitchFamily="18" charset="0"/>
              </a:rPr>
              <a:t>Sequence Diagram 	................................................................	14</a:t>
            </a:r>
          </a:p>
          <a:p>
            <a:pPr algn="ctr"/>
            <a:r>
              <a:rPr lang="en-IN" sz="2800" dirty="0">
                <a:solidFill>
                  <a:schemeClr val="tx2">
                    <a:lumMod val="75000"/>
                    <a:lumOff val="25000"/>
                  </a:schemeClr>
                </a:solidFill>
                <a:latin typeface="Cambria" pitchFamily="18" charset="0"/>
              </a:rPr>
              <a:t>State Chart Diagram 	................................................................ 	16</a:t>
            </a:r>
            <a:br>
              <a:rPr lang="en-US" sz="2800" dirty="0">
                <a:solidFill>
                  <a:schemeClr val="tx2">
                    <a:lumMod val="75000"/>
                    <a:lumOff val="25000"/>
                  </a:schemeClr>
                </a:solidFill>
                <a:latin typeface="Cambria" pitchFamily="18" charset="0"/>
              </a:rPr>
            </a:br>
            <a:r>
              <a:rPr lang="en-IN" sz="2800" dirty="0">
                <a:solidFill>
                  <a:schemeClr val="tx2">
                    <a:lumMod val="75000"/>
                    <a:lumOff val="25000"/>
                  </a:schemeClr>
                </a:solidFill>
                <a:latin typeface="Cambria" pitchFamily="18" charset="0"/>
              </a:rPr>
              <a:t>Data dictionary 		................................................................	17</a:t>
            </a:r>
            <a:br>
              <a:rPr lang="en-US" sz="2800" dirty="0">
                <a:solidFill>
                  <a:schemeClr val="tx2">
                    <a:lumMod val="75000"/>
                    <a:lumOff val="25000"/>
                  </a:schemeClr>
                </a:solidFill>
                <a:latin typeface="Cambria" pitchFamily="18" charset="0"/>
              </a:rPr>
            </a:br>
            <a:r>
              <a:rPr lang="en-US" sz="2800" dirty="0">
                <a:solidFill>
                  <a:schemeClr val="tx2">
                    <a:lumMod val="75000"/>
                    <a:lumOff val="25000"/>
                  </a:schemeClr>
                </a:solidFill>
                <a:latin typeface="Cambria" pitchFamily="18" charset="0"/>
              </a:rPr>
              <a:t> Sample Screen 		</a:t>
            </a:r>
            <a:r>
              <a:rPr lang="en-IN" sz="2800" dirty="0">
                <a:solidFill>
                  <a:schemeClr val="tx2">
                    <a:lumMod val="75000"/>
                    <a:lumOff val="25000"/>
                  </a:schemeClr>
                </a:solidFill>
                <a:latin typeface="Cambria" pitchFamily="18" charset="0"/>
              </a:rPr>
              <a:t>................................................................	22</a:t>
            </a:r>
            <a:br>
              <a:rPr lang="en-US" sz="2800" dirty="0">
                <a:solidFill>
                  <a:schemeClr val="tx2">
                    <a:lumMod val="75000"/>
                    <a:lumOff val="25000"/>
                  </a:schemeClr>
                </a:solidFill>
                <a:latin typeface="Cambria" pitchFamily="18" charset="0"/>
              </a:rPr>
            </a:br>
            <a:r>
              <a:rPr lang="en-US" sz="2800" dirty="0">
                <a:solidFill>
                  <a:schemeClr val="tx2">
                    <a:lumMod val="75000"/>
                    <a:lumOff val="25000"/>
                  </a:schemeClr>
                </a:solidFill>
                <a:latin typeface="Cambria" pitchFamily="18" charset="0"/>
              </a:rPr>
              <a:t>Conclusion				</a:t>
            </a:r>
            <a:r>
              <a:rPr lang="en-IN" sz="2800" dirty="0">
                <a:solidFill>
                  <a:schemeClr val="tx2">
                    <a:lumMod val="75000"/>
                    <a:lumOff val="25000"/>
                  </a:schemeClr>
                </a:solidFill>
                <a:latin typeface="Cambria" pitchFamily="18" charset="0"/>
              </a:rPr>
              <a:t>................................................................	29</a:t>
            </a:r>
            <a:endParaRPr lang="en-US" sz="2800" dirty="0">
              <a:solidFill>
                <a:schemeClr val="tx2">
                  <a:lumMod val="75000"/>
                  <a:lumOff val="25000"/>
                </a:schemeClr>
              </a:solidFill>
              <a:latin typeface="Cambria" pitchFamily="18" charset="0"/>
            </a:endParaRPr>
          </a:p>
        </p:txBody>
      </p:sp>
      <p:sp>
        <p:nvSpPr>
          <p:cNvPr id="3" name="Slide Number Placeholder 2"/>
          <p:cNvSpPr>
            <a:spLocks noGrp="1"/>
          </p:cNvSpPr>
          <p:nvPr>
            <p:ph type="sldNum" sz="quarter" idx="12"/>
          </p:nvPr>
        </p:nvSpPr>
        <p:spPr/>
        <p:txBody>
          <a:bodyPr/>
          <a:lstStyle/>
          <a:p>
            <a:fld id="{71766878-3199-4EAB-94E7-2D6D11070E14}"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dirty="0"/>
              <a:t>Thank</a:t>
            </a:r>
            <a:br>
              <a:rPr lang="en-US" sz="8000" dirty="0"/>
            </a:br>
            <a:r>
              <a:rPr lang="en-US" sz="8000" dirty="0"/>
              <a:t>you..!</a:t>
            </a:r>
          </a:p>
        </p:txBody>
      </p:sp>
      <p:sp>
        <p:nvSpPr>
          <p:cNvPr id="3" name="Slide Number Placeholder 2"/>
          <p:cNvSpPr>
            <a:spLocks noGrp="1"/>
          </p:cNvSpPr>
          <p:nvPr>
            <p:ph type="sldNum" sz="quarter" idx="12"/>
          </p:nvPr>
        </p:nvSpPr>
        <p:spPr/>
        <p:txBody>
          <a:bodyPr/>
          <a:lstStyle/>
          <a:p>
            <a:fld id="{71766878-3199-4EAB-94E7-2D6D11070E14}" type="slidenum">
              <a:rPr lang="en-US" smtClean="0"/>
              <a:pPr/>
              <a:t>30</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030" y="286604"/>
            <a:ext cx="8509379" cy="968990"/>
          </a:xfrm>
        </p:spPr>
        <p:txBody>
          <a:bodyPr>
            <a:normAutofit/>
          </a:bodyPr>
          <a:lstStyle/>
          <a:p>
            <a:pPr algn="ctr"/>
            <a:r>
              <a:rPr lang="en-IN" sz="5000" b="1" u="sng" dirty="0"/>
              <a:t>COMPANY PROFILE</a:t>
            </a:r>
            <a:endParaRPr lang="en-US" sz="5000" u="sng" dirty="0"/>
          </a:p>
        </p:txBody>
      </p:sp>
      <p:sp>
        <p:nvSpPr>
          <p:cNvPr id="3" name="Text Placeholder 2"/>
          <p:cNvSpPr>
            <a:spLocks noGrp="1"/>
          </p:cNvSpPr>
          <p:nvPr>
            <p:ph type="body" idx="1"/>
          </p:nvPr>
        </p:nvSpPr>
        <p:spPr>
          <a:xfrm>
            <a:off x="2838734" y="1897038"/>
            <a:ext cx="9116705" cy="3084395"/>
          </a:xfrm>
        </p:spPr>
        <p:txBody>
          <a:bodyPr>
            <a:normAutofit/>
          </a:bodyPr>
          <a:lstStyle/>
          <a:p>
            <a:r>
              <a:rPr lang="en-US" sz="1800" dirty="0">
                <a:solidFill>
                  <a:schemeClr val="tx2">
                    <a:lumMod val="75000"/>
                  </a:schemeClr>
                </a:solidFill>
              </a:rPr>
              <a:t>Company Name :-</a:t>
            </a:r>
            <a:r>
              <a:rPr lang="en-IN" sz="1800" dirty="0"/>
              <a:t>			</a:t>
            </a:r>
            <a:r>
              <a:rPr lang="en-IN" sz="1800" dirty="0">
                <a:solidFill>
                  <a:schemeClr val="tx1"/>
                </a:solidFill>
              </a:rPr>
              <a:t>Jarvis </a:t>
            </a:r>
            <a:r>
              <a:rPr lang="en-IN" sz="1800" dirty="0" err="1">
                <a:solidFill>
                  <a:schemeClr val="tx1"/>
                </a:solidFill>
              </a:rPr>
              <a:t>Technolabs</a:t>
            </a:r>
            <a:endParaRPr lang="en-US" sz="1800" dirty="0">
              <a:solidFill>
                <a:schemeClr val="tx1"/>
              </a:solidFill>
            </a:endParaRPr>
          </a:p>
          <a:p>
            <a:r>
              <a:rPr lang="en-US" sz="1800" dirty="0"/>
              <a:t> </a:t>
            </a:r>
          </a:p>
          <a:p>
            <a:r>
              <a:rPr lang="en-US" sz="1800" dirty="0">
                <a:solidFill>
                  <a:schemeClr val="tx2">
                    <a:lumMod val="75000"/>
                  </a:schemeClr>
                </a:solidFill>
              </a:rPr>
              <a:t>Contact Number:- </a:t>
            </a:r>
            <a:r>
              <a:rPr lang="en-IN" sz="1800" dirty="0"/>
              <a:t>		</a:t>
            </a:r>
            <a:r>
              <a:rPr lang="en-IN" sz="1800" dirty="0">
                <a:solidFill>
                  <a:schemeClr val="tx1"/>
                </a:solidFill>
              </a:rPr>
              <a:t>+ 91-79-48003966</a:t>
            </a:r>
            <a:endParaRPr lang="en-US" sz="1800" dirty="0">
              <a:solidFill>
                <a:schemeClr val="tx1"/>
              </a:solidFill>
            </a:endParaRPr>
          </a:p>
          <a:p>
            <a:r>
              <a:rPr lang="en-IN" sz="1800" dirty="0"/>
              <a:t> </a:t>
            </a:r>
            <a:endParaRPr lang="en-US" sz="1800" dirty="0"/>
          </a:p>
          <a:p>
            <a:pPr algn="just"/>
            <a:r>
              <a:rPr lang="en-US" sz="1800" dirty="0">
                <a:solidFill>
                  <a:schemeClr val="tx2">
                    <a:lumMod val="75000"/>
                  </a:schemeClr>
                </a:solidFill>
              </a:rPr>
              <a:t>Company Address :- </a:t>
            </a:r>
            <a:r>
              <a:rPr lang="en-US" sz="1800" dirty="0"/>
              <a:t>		</a:t>
            </a:r>
            <a:r>
              <a:rPr lang="en-IN" sz="1800" dirty="0">
                <a:solidFill>
                  <a:schemeClr val="tx1"/>
                </a:solidFill>
              </a:rPr>
              <a:t>E-1212,TitaniumCity Centre, 					Near </a:t>
            </a:r>
            <a:r>
              <a:rPr lang="en-IN" sz="1800" dirty="0" err="1">
                <a:solidFill>
                  <a:schemeClr val="tx1"/>
                </a:solidFill>
              </a:rPr>
              <a:t>Sachin</a:t>
            </a:r>
            <a:r>
              <a:rPr lang="en-IN" sz="1800" dirty="0">
                <a:solidFill>
                  <a:schemeClr val="tx1"/>
                </a:solidFill>
              </a:rPr>
              <a:t> Tower, 100 ft. 					</a:t>
            </a:r>
            <a:r>
              <a:rPr lang="en-IN" sz="1800" dirty="0" err="1">
                <a:solidFill>
                  <a:schemeClr val="tx1"/>
                </a:solidFill>
              </a:rPr>
              <a:t>Road,Satellite</a:t>
            </a:r>
            <a:r>
              <a:rPr lang="en-IN" sz="1800" dirty="0">
                <a:solidFill>
                  <a:schemeClr val="tx1"/>
                </a:solidFill>
              </a:rPr>
              <a:t>, </a:t>
            </a:r>
            <a:r>
              <a:rPr lang="en-IN" sz="1800" dirty="0" err="1">
                <a:solidFill>
                  <a:schemeClr val="tx1"/>
                </a:solidFill>
              </a:rPr>
              <a:t>Ahmedabad</a:t>
            </a:r>
            <a:r>
              <a:rPr lang="en-IN" sz="1800" dirty="0">
                <a:solidFill>
                  <a:schemeClr val="tx1"/>
                </a:solidFill>
              </a:rPr>
              <a:t>, 					Gujarat-380015</a:t>
            </a:r>
            <a:endParaRPr lang="en-US" sz="1800" dirty="0">
              <a:solidFill>
                <a:schemeClr val="tx1"/>
              </a:solidFill>
            </a:endParaRPr>
          </a:p>
          <a:p>
            <a:endParaRPr lang="en-US" sz="1800"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726" y="0"/>
            <a:ext cx="11915274" cy="6858000"/>
          </a:xfrm>
        </p:spPr>
        <p:txBody>
          <a:bodyPr/>
          <a:lstStyle/>
          <a:p>
            <a:r>
              <a:rPr lang="en-US" sz="5000" b="1" dirty="0"/>
              <a:t>Project </a:t>
            </a:r>
            <a:br>
              <a:rPr lang="en-US" sz="5000" b="1" dirty="0"/>
            </a:br>
            <a:r>
              <a:rPr lang="en-US" sz="5000" b="1" dirty="0"/>
              <a:t>Profile</a:t>
            </a:r>
            <a:endParaRPr lang="en-US" sz="5000" dirty="0"/>
          </a:p>
        </p:txBody>
      </p:sp>
      <p:sp>
        <p:nvSpPr>
          <p:cNvPr id="3" name="Subtitle 2"/>
          <p:cNvSpPr>
            <a:spLocks noGrp="1"/>
          </p:cNvSpPr>
          <p:nvPr>
            <p:ph type="subTitle" idx="1"/>
          </p:nvPr>
        </p:nvSpPr>
        <p:spPr/>
        <p:txBody>
          <a:bodyPr/>
          <a:lstStyle/>
          <a:p>
            <a:r>
              <a:rPr lang="en-US" sz="3000" dirty="0" err="1"/>
              <a:t>WoodStreet</a:t>
            </a:r>
            <a:endParaRPr lang="en-US" sz="3000"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030" y="286604"/>
            <a:ext cx="8509379" cy="968990"/>
          </a:xfrm>
        </p:spPr>
        <p:txBody>
          <a:bodyPr>
            <a:normAutofit/>
          </a:bodyPr>
          <a:lstStyle/>
          <a:p>
            <a:pPr algn="ctr"/>
            <a:r>
              <a:rPr lang="en-US" sz="5000" b="1" u="sng" dirty="0" err="1">
                <a:solidFill>
                  <a:schemeClr val="tx2">
                    <a:lumMod val="75000"/>
                  </a:schemeClr>
                </a:solidFill>
              </a:rPr>
              <a:t>WoodStreet</a:t>
            </a:r>
            <a:endParaRPr lang="en-US" sz="5000" u="sng" dirty="0">
              <a:solidFill>
                <a:schemeClr val="tx2">
                  <a:lumMod val="75000"/>
                </a:schemeClr>
              </a:solidFill>
            </a:endParaRPr>
          </a:p>
        </p:txBody>
      </p:sp>
      <p:sp>
        <p:nvSpPr>
          <p:cNvPr id="3" name="Text Placeholder 2"/>
          <p:cNvSpPr>
            <a:spLocks noGrp="1"/>
          </p:cNvSpPr>
          <p:nvPr>
            <p:ph type="body" idx="1"/>
          </p:nvPr>
        </p:nvSpPr>
        <p:spPr>
          <a:xfrm>
            <a:off x="2838734" y="1624263"/>
            <a:ext cx="9116705" cy="5233737"/>
          </a:xfrm>
        </p:spPr>
        <p:txBody>
          <a:bodyPr>
            <a:normAutofit fontScale="92500" lnSpcReduction="20000"/>
          </a:bodyPr>
          <a:lstStyle/>
          <a:p>
            <a:r>
              <a:rPr lang="en-IN" sz="2700" dirty="0">
                <a:solidFill>
                  <a:schemeClr val="tx2">
                    <a:lumMod val="90000"/>
                  </a:schemeClr>
                </a:solidFill>
              </a:rPr>
              <a:t>Tools:-</a:t>
            </a:r>
            <a:r>
              <a:rPr lang="en-IN" sz="1800" dirty="0"/>
              <a:t>				</a:t>
            </a:r>
            <a:r>
              <a:rPr lang="en-IN" dirty="0"/>
              <a:t>  </a:t>
            </a:r>
            <a:endParaRPr lang="en-US" sz="1100" dirty="0"/>
          </a:p>
          <a:p>
            <a:pPr lvl="4">
              <a:buFont typeface="Wingdings" pitchFamily="2" charset="2"/>
              <a:buChar char="Ø"/>
            </a:pPr>
            <a:r>
              <a:rPr lang="en-IN" sz="2000" dirty="0"/>
              <a:t> </a:t>
            </a:r>
            <a:r>
              <a:rPr lang="en-IN" sz="2300" dirty="0"/>
              <a:t>Android Studio</a:t>
            </a:r>
            <a:endParaRPr lang="en-US" sz="2300" dirty="0"/>
          </a:p>
          <a:p>
            <a:pPr lvl="4">
              <a:buFont typeface="Wingdings" pitchFamily="2" charset="2"/>
              <a:buChar char="Ø"/>
            </a:pPr>
            <a:r>
              <a:rPr lang="en-IN" sz="2300" dirty="0"/>
              <a:t> Unity 3D</a:t>
            </a:r>
            <a:endParaRPr lang="en-US" sz="2300" dirty="0"/>
          </a:p>
          <a:p>
            <a:pPr lvl="4">
              <a:buFont typeface="Wingdings" pitchFamily="2" charset="2"/>
              <a:buChar char="Ø"/>
            </a:pPr>
            <a:r>
              <a:rPr lang="en-IN" sz="2300" dirty="0"/>
              <a:t> 3D Max Studio</a:t>
            </a:r>
            <a:endParaRPr lang="en-US" sz="2300" dirty="0"/>
          </a:p>
          <a:p>
            <a:pPr lvl="4">
              <a:buFont typeface="Wingdings" pitchFamily="2" charset="2"/>
              <a:buChar char="Ø"/>
            </a:pPr>
            <a:r>
              <a:rPr lang="en-IN" sz="2300" dirty="0"/>
              <a:t> MYSQL</a:t>
            </a:r>
          </a:p>
          <a:p>
            <a:pPr lvl="4"/>
            <a:endParaRPr lang="en-IN" sz="2000" dirty="0"/>
          </a:p>
          <a:p>
            <a:r>
              <a:rPr lang="en-IN" sz="2700" dirty="0">
                <a:solidFill>
                  <a:schemeClr val="tx2">
                    <a:lumMod val="90000"/>
                  </a:schemeClr>
                </a:solidFill>
              </a:rPr>
              <a:t>Technologies :- </a:t>
            </a:r>
            <a:endParaRPr lang="en-US" sz="2700" dirty="0">
              <a:solidFill>
                <a:schemeClr val="tx2">
                  <a:lumMod val="90000"/>
                </a:schemeClr>
              </a:solidFill>
            </a:endParaRPr>
          </a:p>
          <a:p>
            <a:r>
              <a:rPr lang="en-IN" dirty="0"/>
              <a:t> </a:t>
            </a:r>
            <a:endParaRPr lang="en-US" sz="1200" dirty="0"/>
          </a:p>
          <a:p>
            <a:pPr lvl="4">
              <a:buFont typeface="Wingdings" pitchFamily="2" charset="2"/>
              <a:buChar char="Ø"/>
            </a:pPr>
            <a:r>
              <a:rPr lang="en-IN" sz="2200" b="0" dirty="0">
                <a:solidFill>
                  <a:schemeClr val="tx1"/>
                </a:solidFill>
              </a:rPr>
              <a:t> </a:t>
            </a:r>
            <a:r>
              <a:rPr lang="en-IN" sz="2300" b="0" dirty="0">
                <a:solidFill>
                  <a:schemeClr val="tx1"/>
                </a:solidFill>
              </a:rPr>
              <a:t>Augmented Reality</a:t>
            </a:r>
            <a:endParaRPr lang="en-US" sz="2300" b="0" dirty="0">
              <a:solidFill>
                <a:schemeClr val="tx1"/>
              </a:solidFill>
            </a:endParaRPr>
          </a:p>
          <a:p>
            <a:pPr lvl="4">
              <a:buFont typeface="Wingdings" pitchFamily="2" charset="2"/>
              <a:buChar char="Ø"/>
            </a:pPr>
            <a:r>
              <a:rPr lang="en-IN" sz="2300" b="0" dirty="0">
                <a:solidFill>
                  <a:schemeClr val="tx1"/>
                </a:solidFill>
              </a:rPr>
              <a:t> Vuforia </a:t>
            </a:r>
            <a:endParaRPr lang="en-US" sz="2300" b="0" dirty="0">
              <a:solidFill>
                <a:schemeClr val="tx1"/>
              </a:solidFill>
            </a:endParaRPr>
          </a:p>
          <a:p>
            <a:pPr lvl="4">
              <a:buFont typeface="Wingdings" pitchFamily="2" charset="2"/>
              <a:buChar char="Ø"/>
            </a:pPr>
            <a:r>
              <a:rPr lang="en-IN" sz="2300" b="0" dirty="0">
                <a:solidFill>
                  <a:schemeClr val="tx1"/>
                </a:solidFill>
              </a:rPr>
              <a:t> PHP </a:t>
            </a:r>
            <a:endParaRPr lang="en-US" sz="2300" b="0" dirty="0">
              <a:solidFill>
                <a:schemeClr val="tx1"/>
              </a:solidFill>
            </a:endParaRPr>
          </a:p>
          <a:p>
            <a:pPr lvl="4">
              <a:buFont typeface="Wingdings" pitchFamily="2" charset="2"/>
              <a:buChar char="Ø"/>
            </a:pPr>
            <a:r>
              <a:rPr lang="en-IN" sz="2300" b="0" dirty="0">
                <a:solidFill>
                  <a:schemeClr val="tx1"/>
                </a:solidFill>
              </a:rPr>
              <a:t> My SQL Database</a:t>
            </a:r>
            <a:endParaRPr lang="en-US" sz="2300" b="0" dirty="0">
              <a:solidFill>
                <a:schemeClr val="tx1"/>
              </a:solidFill>
            </a:endParaRPr>
          </a:p>
          <a:p>
            <a:pPr lvl="2"/>
            <a:r>
              <a:rPr lang="en-IN" sz="2000" dirty="0"/>
              <a:t>		</a:t>
            </a:r>
            <a:r>
              <a:rPr lang="en-IN" sz="1600" dirty="0"/>
              <a:t>	</a:t>
            </a:r>
            <a:endParaRPr lang="en-US" sz="1600" dirty="0"/>
          </a:p>
          <a:p>
            <a:endParaRPr lang="en-US" sz="1800"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030" y="286604"/>
            <a:ext cx="8780538" cy="1578291"/>
          </a:xfrm>
        </p:spPr>
        <p:txBody>
          <a:bodyPr>
            <a:noAutofit/>
          </a:bodyPr>
          <a:lstStyle/>
          <a:p>
            <a:pPr algn="ctr"/>
            <a:r>
              <a:rPr lang="en-US" sz="5000" b="1" u="sng" dirty="0">
                <a:solidFill>
                  <a:schemeClr val="tx2">
                    <a:lumMod val="75000"/>
                  </a:schemeClr>
                </a:solidFill>
              </a:rPr>
              <a:t>System Requirement</a:t>
            </a:r>
            <a:r>
              <a:rPr lang="en-IN" sz="5000" b="1" u="sng" dirty="0">
                <a:solidFill>
                  <a:schemeClr val="tx2">
                    <a:lumMod val="75000"/>
                  </a:schemeClr>
                </a:solidFill>
              </a:rPr>
              <a:t> </a:t>
            </a:r>
            <a:br>
              <a:rPr lang="en-US" sz="5000" dirty="0"/>
            </a:br>
            <a:endParaRPr lang="en-US" sz="5000" u="sng" dirty="0"/>
          </a:p>
        </p:txBody>
      </p:sp>
      <p:sp>
        <p:nvSpPr>
          <p:cNvPr id="3" name="Text Placeholder 2"/>
          <p:cNvSpPr>
            <a:spLocks noGrp="1"/>
          </p:cNvSpPr>
          <p:nvPr>
            <p:ph type="body" idx="1"/>
          </p:nvPr>
        </p:nvSpPr>
        <p:spPr>
          <a:xfrm>
            <a:off x="2731168" y="1576138"/>
            <a:ext cx="9460832" cy="5281862"/>
          </a:xfrm>
        </p:spPr>
        <p:txBody>
          <a:bodyPr>
            <a:normAutofit/>
          </a:bodyPr>
          <a:lstStyle/>
          <a:p>
            <a:r>
              <a:rPr lang="en-US" sz="2300" dirty="0">
                <a:solidFill>
                  <a:schemeClr val="tx2">
                    <a:lumMod val="90000"/>
                  </a:schemeClr>
                </a:solidFill>
              </a:rPr>
              <a:t>Software Requirement</a:t>
            </a:r>
            <a:r>
              <a:rPr lang="en-IN" sz="2300" dirty="0">
                <a:solidFill>
                  <a:schemeClr val="tx2">
                    <a:lumMod val="90000"/>
                  </a:schemeClr>
                </a:solidFill>
              </a:rPr>
              <a:t>:- </a:t>
            </a:r>
            <a:endParaRPr lang="en-US" sz="2400" dirty="0">
              <a:solidFill>
                <a:schemeClr val="tx2">
                  <a:lumMod val="90000"/>
                </a:schemeClr>
              </a:solidFill>
            </a:endParaRPr>
          </a:p>
          <a:p>
            <a:pPr lvl="4">
              <a:buFont typeface="Wingdings" pitchFamily="2" charset="2"/>
              <a:buChar char="Ø"/>
            </a:pPr>
            <a:endParaRPr lang="en-IN" sz="2000" dirty="0"/>
          </a:p>
          <a:p>
            <a:pPr lvl="4">
              <a:buFont typeface="Wingdings" pitchFamily="2" charset="2"/>
              <a:buChar char="Ø"/>
            </a:pPr>
            <a:r>
              <a:rPr lang="en-IN" sz="2000" dirty="0">
                <a:solidFill>
                  <a:schemeClr val="tx1"/>
                </a:solidFill>
              </a:rPr>
              <a:t> Android Studio </a:t>
            </a:r>
            <a:endParaRPr lang="en-US" sz="2000" dirty="0">
              <a:solidFill>
                <a:schemeClr val="tx1"/>
              </a:solidFill>
            </a:endParaRPr>
          </a:p>
          <a:p>
            <a:pPr lvl="4">
              <a:buFont typeface="Wingdings" pitchFamily="2" charset="2"/>
              <a:buChar char="Ø"/>
            </a:pPr>
            <a:r>
              <a:rPr lang="en-IN" sz="2000" dirty="0">
                <a:solidFill>
                  <a:schemeClr val="tx1"/>
                </a:solidFill>
              </a:rPr>
              <a:t> Android SDK</a:t>
            </a:r>
            <a:endParaRPr lang="en-US" sz="2000" dirty="0">
              <a:solidFill>
                <a:schemeClr val="tx1"/>
              </a:solidFill>
            </a:endParaRPr>
          </a:p>
          <a:p>
            <a:pPr lvl="4">
              <a:buFont typeface="Wingdings" pitchFamily="2" charset="2"/>
              <a:buChar char="Ø"/>
            </a:pPr>
            <a:r>
              <a:rPr lang="en-IN" sz="2000" dirty="0">
                <a:solidFill>
                  <a:schemeClr val="tx1"/>
                </a:solidFill>
              </a:rPr>
              <a:t> Android Device with update Version(7.0)</a:t>
            </a:r>
          </a:p>
          <a:p>
            <a:endParaRPr lang="en-US" u="sng" dirty="0"/>
          </a:p>
          <a:p>
            <a:r>
              <a:rPr lang="en-US" sz="2300" dirty="0">
                <a:solidFill>
                  <a:schemeClr val="tx2">
                    <a:lumMod val="90000"/>
                  </a:schemeClr>
                </a:solidFill>
              </a:rPr>
              <a:t>Hardware Components</a:t>
            </a:r>
            <a:r>
              <a:rPr lang="en-IN" sz="2300" dirty="0">
                <a:solidFill>
                  <a:schemeClr val="tx2">
                    <a:lumMod val="90000"/>
                  </a:schemeClr>
                </a:solidFill>
              </a:rPr>
              <a:t>:-</a:t>
            </a:r>
            <a:endParaRPr lang="en-US" sz="2300" dirty="0">
              <a:solidFill>
                <a:schemeClr val="tx2">
                  <a:lumMod val="90000"/>
                </a:schemeClr>
              </a:solidFill>
            </a:endParaRPr>
          </a:p>
          <a:p>
            <a:r>
              <a:rPr lang="en-IN" u="sng" dirty="0"/>
              <a:t> </a:t>
            </a:r>
            <a:endParaRPr lang="en-US" sz="1000" dirty="0"/>
          </a:p>
          <a:p>
            <a:pPr lvl="4">
              <a:buFont typeface="Wingdings" pitchFamily="2" charset="2"/>
              <a:buChar char="Ø"/>
            </a:pPr>
            <a:r>
              <a:rPr lang="en-IN" sz="2000" dirty="0"/>
              <a:t> Processor – i3</a:t>
            </a:r>
            <a:endParaRPr lang="en-US" sz="2000" dirty="0"/>
          </a:p>
          <a:p>
            <a:pPr lvl="4">
              <a:buFont typeface="Wingdings" pitchFamily="2" charset="2"/>
              <a:buChar char="Ø"/>
            </a:pPr>
            <a:r>
              <a:rPr lang="en-IN" sz="2000" dirty="0"/>
              <a:t> Hard Disk – 200 GB</a:t>
            </a:r>
            <a:endParaRPr lang="en-US" sz="2000" dirty="0"/>
          </a:p>
          <a:p>
            <a:pPr lvl="4">
              <a:buFont typeface="Wingdings" pitchFamily="2" charset="2"/>
              <a:buChar char="Ø"/>
            </a:pPr>
            <a:r>
              <a:rPr lang="en-IN" sz="2000" dirty="0"/>
              <a:t> Memory – 4GB RAM</a:t>
            </a:r>
            <a:r>
              <a:rPr lang="en-IN" dirty="0"/>
              <a:t>	</a:t>
            </a:r>
            <a:endParaRPr lang="en-US" sz="700" dirty="0"/>
          </a:p>
          <a:p>
            <a:pPr lvl="4"/>
            <a:endParaRPr lang="en-IN" sz="2000" dirty="0">
              <a:solidFill>
                <a:schemeClr val="tx1"/>
              </a:solidFill>
            </a:endParaRPr>
          </a:p>
        </p:txBody>
      </p:sp>
      <p:sp>
        <p:nvSpPr>
          <p:cNvPr id="4" name="Slide Number Placeholder 3"/>
          <p:cNvSpPr>
            <a:spLocks noGrp="1"/>
          </p:cNvSpPr>
          <p:nvPr>
            <p:ph type="sldNum" sz="quarter" idx="12"/>
          </p:nvPr>
        </p:nvSpPr>
        <p:spPr/>
        <p:txBody>
          <a:bodyPr/>
          <a:lstStyle/>
          <a:p>
            <a:fld id="{71766878-3199-4EAB-94E7-2D6D11070E14}"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0" y="286604"/>
            <a:ext cx="9639968" cy="1578291"/>
          </a:xfrm>
        </p:spPr>
        <p:txBody>
          <a:bodyPr>
            <a:noAutofit/>
          </a:bodyPr>
          <a:lstStyle/>
          <a:p>
            <a:pPr algn="ctr"/>
            <a:r>
              <a:rPr lang="en-US" sz="5000" b="1" u="sng" dirty="0">
                <a:solidFill>
                  <a:schemeClr val="tx2">
                    <a:lumMod val="75000"/>
                  </a:schemeClr>
                </a:solidFill>
              </a:rPr>
              <a:t>Existing System</a:t>
            </a:r>
            <a:r>
              <a:rPr lang="en-IN" sz="5000" b="1" u="sng" dirty="0">
                <a:solidFill>
                  <a:schemeClr val="tx2">
                    <a:lumMod val="75000"/>
                  </a:schemeClr>
                </a:solidFill>
              </a:rPr>
              <a:t>:-</a:t>
            </a:r>
            <a:br>
              <a:rPr lang="en-US" sz="5000" dirty="0">
                <a:solidFill>
                  <a:schemeClr val="tx2">
                    <a:lumMod val="75000"/>
                  </a:schemeClr>
                </a:solidFill>
              </a:rPr>
            </a:br>
            <a:endParaRPr lang="en-US" sz="5000" u="sng" dirty="0">
              <a:solidFill>
                <a:schemeClr val="tx2">
                  <a:lumMod val="75000"/>
                </a:schemeClr>
              </a:solidFill>
            </a:endParaRPr>
          </a:p>
        </p:txBody>
      </p:sp>
      <p:sp>
        <p:nvSpPr>
          <p:cNvPr id="3" name="Text Placeholder 2"/>
          <p:cNvSpPr>
            <a:spLocks noGrp="1"/>
          </p:cNvSpPr>
          <p:nvPr>
            <p:ph type="body" idx="1"/>
          </p:nvPr>
        </p:nvSpPr>
        <p:spPr>
          <a:xfrm>
            <a:off x="2731168" y="1576138"/>
            <a:ext cx="9206832" cy="5281862"/>
          </a:xfrm>
        </p:spPr>
        <p:txBody>
          <a:bodyPr>
            <a:normAutofit/>
          </a:bodyPr>
          <a:lstStyle/>
          <a:p>
            <a:pPr lvl="4"/>
            <a:endParaRPr lang="en-IN" sz="2000" dirty="0"/>
          </a:p>
          <a:p>
            <a:pPr lvl="1" algn="just">
              <a:buFont typeface="Wingdings" pitchFamily="2" charset="2"/>
              <a:buChar char="Ø"/>
            </a:pPr>
            <a:r>
              <a:rPr lang="en-US" sz="2400" dirty="0"/>
              <a:t> Currently </a:t>
            </a:r>
            <a:r>
              <a:rPr lang="en-US" sz="2400" b="1" dirty="0"/>
              <a:t>“ </a:t>
            </a:r>
            <a:r>
              <a:rPr lang="en-US" sz="2400" b="1" dirty="0" err="1"/>
              <a:t>Pepperfry</a:t>
            </a:r>
            <a:r>
              <a:rPr lang="en-US" sz="2400" b="1" dirty="0"/>
              <a:t> ”</a:t>
            </a:r>
            <a:r>
              <a:rPr lang="en-US" sz="2400" dirty="0"/>
              <a:t>online Furniture store is available in the market and is more popular but it do not provide Augment Reality (Virtual Reality) features that’s why customers are not able to take correct decision how furniture will look like and which color will suit best in their area room</a:t>
            </a:r>
            <a:endParaRPr lang="en-IN" sz="2400" dirty="0">
              <a:solidFill>
                <a:schemeClr val="tx1"/>
              </a:solidFill>
            </a:endParaRPr>
          </a:p>
          <a:p>
            <a:endParaRPr lang="en-US" u="sng" dirty="0"/>
          </a:p>
          <a:p>
            <a:r>
              <a:rPr lang="en-IN" dirty="0"/>
              <a:t>	</a:t>
            </a:r>
            <a:endParaRPr lang="en-US" sz="700" dirty="0"/>
          </a:p>
          <a:p>
            <a:pPr lvl="4"/>
            <a:endParaRPr lang="en-IN" sz="2000" dirty="0">
              <a:solidFill>
                <a:schemeClr val="tx1"/>
              </a:solidFill>
            </a:endParaRPr>
          </a:p>
        </p:txBody>
      </p:sp>
      <p:sp>
        <p:nvSpPr>
          <p:cNvPr id="4" name="Slide Number Placeholder 3"/>
          <p:cNvSpPr>
            <a:spLocks noGrp="1"/>
          </p:cNvSpPr>
          <p:nvPr>
            <p:ph type="sldNum" sz="quarter" idx="12"/>
          </p:nvPr>
        </p:nvSpPr>
        <p:spPr/>
        <p:txBody>
          <a:bodyPr/>
          <a:lstStyle/>
          <a:p>
            <a:fld id="{71766878-3199-4EAB-94E7-2D6D11070E14}"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462" y="248505"/>
            <a:ext cx="8780538" cy="894495"/>
          </a:xfrm>
        </p:spPr>
        <p:txBody>
          <a:bodyPr>
            <a:noAutofit/>
          </a:bodyPr>
          <a:lstStyle/>
          <a:p>
            <a:r>
              <a:rPr lang="en-US" sz="5000" b="1" u="sng" dirty="0">
                <a:solidFill>
                  <a:schemeClr val="tx2">
                    <a:lumMod val="75000"/>
                  </a:schemeClr>
                </a:solidFill>
              </a:rPr>
              <a:t>Proposed System</a:t>
            </a:r>
            <a:r>
              <a:rPr lang="en-IN" sz="5000" b="1" u="sng" dirty="0">
                <a:solidFill>
                  <a:schemeClr val="tx2">
                    <a:lumMod val="75000"/>
                  </a:schemeClr>
                </a:solidFill>
              </a:rPr>
              <a:t>:-</a:t>
            </a:r>
            <a:endParaRPr lang="en-US" sz="5000" dirty="0">
              <a:solidFill>
                <a:schemeClr val="tx2">
                  <a:lumMod val="75000"/>
                </a:schemeClr>
              </a:solidFill>
            </a:endParaRPr>
          </a:p>
        </p:txBody>
      </p:sp>
      <p:sp>
        <p:nvSpPr>
          <p:cNvPr id="5" name="TextBox 4"/>
          <p:cNvSpPr txBox="1"/>
          <p:nvPr/>
        </p:nvSpPr>
        <p:spPr>
          <a:xfrm>
            <a:off x="2794000" y="1433689"/>
            <a:ext cx="9093200" cy="4524315"/>
          </a:xfrm>
          <a:prstGeom prst="rect">
            <a:avLst/>
          </a:prstGeom>
          <a:noFill/>
        </p:spPr>
        <p:txBody>
          <a:bodyPr wrap="square" rtlCol="0">
            <a:spAutoFit/>
          </a:bodyPr>
          <a:lstStyle/>
          <a:p>
            <a:pPr marL="285750" lvl="0" indent="-285750" algn="just">
              <a:buFont typeface="Wingdings" panose="05000000000000000000" pitchFamily="2" charset="2"/>
              <a:buChar char="Ø"/>
            </a:pPr>
            <a:r>
              <a:rPr lang="en-IN" sz="2400" dirty="0"/>
              <a:t>The application will help the user to scan the place where we want to keep the furniture and it will fill the place with virtual furniture in 3D view. </a:t>
            </a:r>
            <a:endParaRPr lang="en-US" sz="2400" dirty="0"/>
          </a:p>
          <a:p>
            <a:pPr marL="285750" indent="-285750" algn="just">
              <a:buFont typeface="Wingdings" panose="05000000000000000000" pitchFamily="2" charset="2"/>
              <a:buChar char="Ø"/>
            </a:pPr>
            <a:endParaRPr lang="en-US" sz="2400" dirty="0"/>
          </a:p>
          <a:p>
            <a:pPr marL="285750" lvl="0" indent="-285750" algn="just">
              <a:buFont typeface="Wingdings" panose="05000000000000000000" pitchFamily="2" charset="2"/>
              <a:buChar char="Ø"/>
            </a:pPr>
            <a:r>
              <a:rPr lang="en-IN" sz="2400" dirty="0"/>
              <a:t>Through this system we will get rid of the difficulties of fitting the furniture in the place. Normally we buy furniture and bring home, after that we find that the furniture is not fitting in that place. So it will help the user to choose the right furniture for that particular place. </a:t>
            </a:r>
            <a:endParaRPr lang="en-US" sz="2400" dirty="0"/>
          </a:p>
          <a:p>
            <a:pPr marL="285750" indent="-285750" algn="just">
              <a:buFont typeface="Wingdings" panose="05000000000000000000" pitchFamily="2" charset="2"/>
              <a:buChar char="Ø"/>
            </a:pPr>
            <a:endParaRPr lang="en-US" sz="2400" dirty="0"/>
          </a:p>
          <a:p>
            <a:pPr marL="285750" lvl="0" indent="-285750" algn="just">
              <a:buFont typeface="Wingdings" panose="05000000000000000000" pitchFamily="2" charset="2"/>
              <a:buChar char="Ø"/>
            </a:pPr>
            <a:r>
              <a:rPr lang="en-IN" sz="2400" dirty="0"/>
              <a:t>It will also help the user to choose the look, colour and size of the furniture as we can see that place with furniture in virtual 3D view. </a:t>
            </a:r>
            <a:endParaRPr lang="en-US" sz="2400"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9</a:t>
            </a:fld>
            <a:endParaRPr lang="en-US" dirty="0"/>
          </a:p>
        </p:txBody>
      </p:sp>
    </p:spTree>
  </p:cSld>
  <p:clrMapOvr>
    <a:masterClrMapping/>
  </p:clrMapOvr>
</p:sld>
</file>

<file path=ppt/theme/theme1.xml><?xml version="1.0" encoding="utf-8"?>
<a:theme xmlns:a="http://schemas.openxmlformats.org/drawingml/2006/main" name="tf67530480">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32C9D10-CA80-4BC9-9D59-B4B9486E9328}">
  <ds:schemaRefs>
    <ds:schemaRef ds:uri="http://schemas.microsoft.com/sharepoint/v3/contenttype/forms"/>
  </ds:schemaRefs>
</ds:datastoreItem>
</file>

<file path=customXml/itemProps2.xml><?xml version="1.0" encoding="utf-8"?>
<ds:datastoreItem xmlns:ds="http://schemas.openxmlformats.org/officeDocument/2006/customXml" ds:itemID="{DD0DBFED-7AB5-403D-9982-F81C20C3F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5D5C12-9048-448D-A69C-F00736C0732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tf67530480</Template>
  <TotalTime>0</TotalTime>
  <Words>1307</Words>
  <Application>Microsoft Office PowerPoint</Application>
  <PresentationFormat>Widescreen</PresentationFormat>
  <Paragraphs>303</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vt:lpstr>
      <vt:lpstr>Constantia</vt:lpstr>
      <vt:lpstr>Gill Sans MT</vt:lpstr>
      <vt:lpstr>Wingdings</vt:lpstr>
      <vt:lpstr>tf67530480</vt:lpstr>
      <vt:lpstr>WoodStreet</vt:lpstr>
      <vt:lpstr>WoodStreet</vt:lpstr>
      <vt:lpstr>PowerPoint Presentation</vt:lpstr>
      <vt:lpstr>COMPANY PROFILE</vt:lpstr>
      <vt:lpstr>Project  Profile</vt:lpstr>
      <vt:lpstr>WoodStreet</vt:lpstr>
      <vt:lpstr>System Requirement  </vt:lpstr>
      <vt:lpstr>Existing System:- </vt:lpstr>
      <vt:lpstr>Proposed System:-</vt:lpstr>
      <vt:lpstr>UML  Diagrams</vt:lpstr>
      <vt:lpstr>PowerPoint Presentation</vt:lpstr>
      <vt:lpstr>PowerPoint Presentation</vt:lpstr>
      <vt:lpstr>PowerPoint Presentation</vt:lpstr>
      <vt:lpstr>PowerPoint Presentation</vt:lpstr>
      <vt:lpstr>PowerPoint Presentation</vt:lpstr>
      <vt:lpstr>PowerPoint Presentation</vt:lpstr>
      <vt:lpstr>Data  Dictionary</vt:lpstr>
      <vt:lpstr>PowerPoint Presentation</vt:lpstr>
      <vt:lpstr>PowerPoint Presentation</vt:lpstr>
      <vt:lpstr>PowerPoint Presentation</vt:lpstr>
      <vt:lpstr>PowerPoint Presentation</vt:lpstr>
      <vt:lpstr>Sample  Screen  Layouts</vt:lpstr>
      <vt:lpstr> Login :- </vt:lpstr>
      <vt:lpstr> Sign Up:-       </vt:lpstr>
      <vt:lpstr> Home page:- </vt:lpstr>
      <vt:lpstr> Details of product:-       </vt:lpstr>
      <vt:lpstr> address details:- </vt:lpstr>
      <vt:lpstr> cart:-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woodstreet</dc:title>
  <dc:creator/>
  <cp:lastModifiedBy/>
  <cp:revision>1</cp:revision>
  <dcterms:created xsi:type="dcterms:W3CDTF">2019-10-01T09:06:06Z</dcterms:created>
  <dcterms:modified xsi:type="dcterms:W3CDTF">2019-11-26T08:06:38Z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